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3" r:id="rId16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Helios Extended" panose="020B0604020202020204" charset="0"/>
      <p:regular r:id="rId21"/>
    </p:embeddedFont>
    <p:embeddedFont>
      <p:font typeface="Helios Extended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02" d="100"/>
          <a:sy n="102" d="100"/>
        </p:scale>
        <p:origin x="1050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jpeg>
</file>

<file path=ppt/media/image10.png>
</file>

<file path=ppt/media/image100.svg>
</file>

<file path=ppt/media/image11.png>
</file>

<file path=ppt/media/image12.sv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jpeg>
</file>

<file path=ppt/media/image35.jpeg>
</file>

<file path=ppt/media/image36.jpeg>
</file>

<file path=ppt/media/image37.jpeg>
</file>

<file path=ppt/media/image38.png>
</file>

<file path=ppt/media/image39.svg>
</file>

<file path=ppt/media/image4.jpe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png>
</file>

<file path=ppt/media/image55.svg>
</file>

<file path=ppt/media/image56.png>
</file>

<file path=ppt/media/image57.jpeg>
</file>

<file path=ppt/media/image58.jpeg>
</file>

<file path=ppt/media/image59.png>
</file>

<file path=ppt/media/image6.jpeg>
</file>

<file path=ppt/media/image60.svg>
</file>

<file path=ppt/media/image61.jpeg>
</file>

<file path=ppt/media/image62.png>
</file>

<file path=ppt/media/image63.svg>
</file>

<file path=ppt/media/image64.jpeg>
</file>

<file path=ppt/media/image65.png>
</file>

<file path=ppt/media/image66.svg>
</file>

<file path=ppt/media/image67.jpeg>
</file>

<file path=ppt/media/image68.png>
</file>

<file path=ppt/media/image69.svg>
</file>

<file path=ppt/media/image7.png>
</file>

<file path=ppt/media/image70.jpeg>
</file>

<file path=ppt/media/image71.jpeg>
</file>

<file path=ppt/media/image72.jpe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png>
</file>

<file path=ppt/media/image80.svg>
</file>

<file path=ppt/media/image81.jpeg>
</file>

<file path=ppt/media/image82.jpeg>
</file>

<file path=ppt/media/image83.jpe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jpe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jpeg>
</file>

<file path=ppt/media/image97.jpe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svg"/><Relationship Id="rId3" Type="http://schemas.openxmlformats.org/officeDocument/2006/relationships/image" Target="../media/image2.png"/><Relationship Id="rId7" Type="http://schemas.openxmlformats.org/officeDocument/2006/relationships/image" Target="../media/image68.png"/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7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png"/><Relationship Id="rId7" Type="http://schemas.openxmlformats.org/officeDocument/2006/relationships/image" Target="../media/image12.sv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image" Target="../media/image80.svg"/><Relationship Id="rId3" Type="http://schemas.openxmlformats.org/officeDocument/2006/relationships/image" Target="../media/image70.jpeg"/><Relationship Id="rId7" Type="http://schemas.openxmlformats.org/officeDocument/2006/relationships/image" Target="../media/image74.svg"/><Relationship Id="rId12" Type="http://schemas.openxmlformats.org/officeDocument/2006/relationships/image" Target="../media/image79.png"/><Relationship Id="rId17" Type="http://schemas.openxmlformats.org/officeDocument/2006/relationships/image" Target="../media/image7.png"/><Relationship Id="rId2" Type="http://schemas.openxmlformats.org/officeDocument/2006/relationships/image" Target="../media/image9.jpe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3.png"/><Relationship Id="rId11" Type="http://schemas.openxmlformats.org/officeDocument/2006/relationships/image" Target="../media/image78.svg"/><Relationship Id="rId5" Type="http://schemas.openxmlformats.org/officeDocument/2006/relationships/image" Target="../media/image72.jpeg"/><Relationship Id="rId15" Type="http://schemas.openxmlformats.org/officeDocument/2006/relationships/image" Target="../media/image3.svg"/><Relationship Id="rId10" Type="http://schemas.openxmlformats.org/officeDocument/2006/relationships/image" Target="../media/image77.png"/><Relationship Id="rId4" Type="http://schemas.openxmlformats.org/officeDocument/2006/relationships/image" Target="../media/image71.jpeg"/><Relationship Id="rId9" Type="http://schemas.openxmlformats.org/officeDocument/2006/relationships/image" Target="../media/image76.svg"/><Relationship Id="rId1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png"/><Relationship Id="rId13" Type="http://schemas.openxmlformats.org/officeDocument/2006/relationships/image" Target="../media/image91.svg"/><Relationship Id="rId18" Type="http://schemas.openxmlformats.org/officeDocument/2006/relationships/image" Target="../media/image2.png"/><Relationship Id="rId3" Type="http://schemas.openxmlformats.org/officeDocument/2006/relationships/image" Target="../media/image81.jpeg"/><Relationship Id="rId21" Type="http://schemas.openxmlformats.org/officeDocument/2006/relationships/image" Target="../media/image7.png"/><Relationship Id="rId7" Type="http://schemas.openxmlformats.org/officeDocument/2006/relationships/image" Target="../media/image85.svg"/><Relationship Id="rId12" Type="http://schemas.openxmlformats.org/officeDocument/2006/relationships/image" Target="../media/image90.png"/><Relationship Id="rId17" Type="http://schemas.openxmlformats.org/officeDocument/2006/relationships/image" Target="../media/image95.svg"/><Relationship Id="rId2" Type="http://schemas.openxmlformats.org/officeDocument/2006/relationships/image" Target="../media/image9.jpeg"/><Relationship Id="rId16" Type="http://schemas.openxmlformats.org/officeDocument/2006/relationships/image" Target="../media/image94.png"/><Relationship Id="rId20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png"/><Relationship Id="rId11" Type="http://schemas.openxmlformats.org/officeDocument/2006/relationships/image" Target="../media/image89.svg"/><Relationship Id="rId5" Type="http://schemas.openxmlformats.org/officeDocument/2006/relationships/image" Target="../media/image83.jpeg"/><Relationship Id="rId15" Type="http://schemas.openxmlformats.org/officeDocument/2006/relationships/image" Target="../media/image93.svg"/><Relationship Id="rId10" Type="http://schemas.openxmlformats.org/officeDocument/2006/relationships/image" Target="../media/image88.png"/><Relationship Id="rId19" Type="http://schemas.openxmlformats.org/officeDocument/2006/relationships/image" Target="../media/image3.svg"/><Relationship Id="rId4" Type="http://schemas.openxmlformats.org/officeDocument/2006/relationships/image" Target="../media/image82.jpeg"/><Relationship Id="rId9" Type="http://schemas.openxmlformats.org/officeDocument/2006/relationships/image" Target="../media/image87.svg"/><Relationship Id="rId14" Type="http://schemas.openxmlformats.org/officeDocument/2006/relationships/image" Target="../media/image9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97.jpeg"/><Relationship Id="rId7" Type="http://schemas.openxmlformats.org/officeDocument/2006/relationships/image" Target="../media/image3.svg"/><Relationship Id="rId2" Type="http://schemas.openxmlformats.org/officeDocument/2006/relationships/image" Target="../media/image9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98.png"/><Relationship Id="rId7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depec@ukr.net" TargetMode="External"/><Relationship Id="rId5" Type="http://schemas.openxmlformats.org/officeDocument/2006/relationships/hyperlink" Target="tel:+380636103147" TargetMode="External"/><Relationship Id="rId10" Type="http://schemas.openxmlformats.org/officeDocument/2006/relationships/image" Target="../media/image100.svg"/><Relationship Id="rId4" Type="http://schemas.openxmlformats.org/officeDocument/2006/relationships/image" Target="../media/image7.png"/><Relationship Id="rId9" Type="http://schemas.openxmlformats.org/officeDocument/2006/relationships/image" Target="../media/image9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png"/><Relationship Id="rId7" Type="http://schemas.openxmlformats.org/officeDocument/2006/relationships/image" Target="../media/image12.sv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.png"/><Relationship Id="rId3" Type="http://schemas.openxmlformats.org/officeDocument/2006/relationships/image" Target="../media/image14.jpeg"/><Relationship Id="rId7" Type="http://schemas.openxmlformats.org/officeDocument/2006/relationships/image" Target="../media/image18.svg"/><Relationship Id="rId12" Type="http://schemas.openxmlformats.org/officeDocument/2006/relationships/image" Target="../media/image23.jpeg"/><Relationship Id="rId2" Type="http://schemas.openxmlformats.org/officeDocument/2006/relationships/image" Target="../media/image13.jpeg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svg"/><Relationship Id="rId15" Type="http://schemas.openxmlformats.org/officeDocument/2006/relationships/image" Target="../media/image8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Relationship Id="rId1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.svg"/><Relationship Id="rId3" Type="http://schemas.openxmlformats.org/officeDocument/2006/relationships/image" Target="../media/image25.jpeg"/><Relationship Id="rId7" Type="http://schemas.openxmlformats.org/officeDocument/2006/relationships/image" Target="../media/image29.svg"/><Relationship Id="rId12" Type="http://schemas.openxmlformats.org/officeDocument/2006/relationships/image" Target="../media/image2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11" Type="http://schemas.openxmlformats.org/officeDocument/2006/relationships/image" Target="../media/image33.svg"/><Relationship Id="rId5" Type="http://schemas.openxmlformats.org/officeDocument/2006/relationships/image" Target="../media/image27.jpeg"/><Relationship Id="rId15" Type="http://schemas.openxmlformats.org/officeDocument/2006/relationships/image" Target="../media/image7.png"/><Relationship Id="rId10" Type="http://schemas.openxmlformats.org/officeDocument/2006/relationships/image" Target="../media/image32.png"/><Relationship Id="rId4" Type="http://schemas.openxmlformats.org/officeDocument/2006/relationships/image" Target="../media/image26.jpeg"/><Relationship Id="rId9" Type="http://schemas.openxmlformats.org/officeDocument/2006/relationships/image" Target="../media/image31.svg"/><Relationship Id="rId1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eg"/><Relationship Id="rId13" Type="http://schemas.openxmlformats.org/officeDocument/2006/relationships/image" Target="../media/image42.png"/><Relationship Id="rId1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36.jpeg"/><Relationship Id="rId12" Type="http://schemas.openxmlformats.org/officeDocument/2006/relationships/image" Target="../media/image41.svg"/><Relationship Id="rId17" Type="http://schemas.openxmlformats.org/officeDocument/2006/relationships/image" Target="../media/image46.jpeg"/><Relationship Id="rId2" Type="http://schemas.openxmlformats.org/officeDocument/2006/relationships/image" Target="../media/image34.jpeg"/><Relationship Id="rId16" Type="http://schemas.openxmlformats.org/officeDocument/2006/relationships/image" Target="../media/image4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jpeg"/><Relationship Id="rId11" Type="http://schemas.openxmlformats.org/officeDocument/2006/relationships/image" Target="../media/image40.png"/><Relationship Id="rId5" Type="http://schemas.openxmlformats.org/officeDocument/2006/relationships/image" Target="../media/image8.png"/><Relationship Id="rId15" Type="http://schemas.openxmlformats.org/officeDocument/2006/relationships/image" Target="../media/image44.png"/><Relationship Id="rId10" Type="http://schemas.openxmlformats.org/officeDocument/2006/relationships/image" Target="../media/image39.svg"/><Relationship Id="rId4" Type="http://schemas.openxmlformats.org/officeDocument/2006/relationships/image" Target="../media/image3.svg"/><Relationship Id="rId9" Type="http://schemas.openxmlformats.org/officeDocument/2006/relationships/image" Target="../media/image38.png"/><Relationship Id="rId14" Type="http://schemas.openxmlformats.org/officeDocument/2006/relationships/image" Target="../media/image4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jpeg"/><Relationship Id="rId13" Type="http://schemas.openxmlformats.org/officeDocument/2006/relationships/image" Target="../media/image55.svg"/><Relationship Id="rId3" Type="http://schemas.openxmlformats.org/officeDocument/2006/relationships/image" Target="../media/image2.png"/><Relationship Id="rId7" Type="http://schemas.openxmlformats.org/officeDocument/2006/relationships/image" Target="../media/image49.jpeg"/><Relationship Id="rId12" Type="http://schemas.openxmlformats.org/officeDocument/2006/relationships/image" Target="../media/image54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jpeg"/><Relationship Id="rId11" Type="http://schemas.openxmlformats.org/officeDocument/2006/relationships/image" Target="../media/image53.jpeg"/><Relationship Id="rId5" Type="http://schemas.openxmlformats.org/officeDocument/2006/relationships/image" Target="../media/image8.png"/><Relationship Id="rId15" Type="http://schemas.openxmlformats.org/officeDocument/2006/relationships/image" Target="../media/image7.png"/><Relationship Id="rId10" Type="http://schemas.openxmlformats.org/officeDocument/2006/relationships/image" Target="../media/image52.jpeg"/><Relationship Id="rId4" Type="http://schemas.openxmlformats.org/officeDocument/2006/relationships/image" Target="../media/image3.svg"/><Relationship Id="rId9" Type="http://schemas.openxmlformats.org/officeDocument/2006/relationships/image" Target="../media/image51.jpeg"/><Relationship Id="rId14" Type="http://schemas.openxmlformats.org/officeDocument/2006/relationships/image" Target="../media/image5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8.jpeg"/><Relationship Id="rId7" Type="http://schemas.openxmlformats.org/officeDocument/2006/relationships/image" Target="../media/image60.svg"/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9.png"/><Relationship Id="rId11" Type="http://schemas.openxmlformats.org/officeDocument/2006/relationships/image" Target="../media/image7.pn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svg"/><Relationship Id="rId3" Type="http://schemas.openxmlformats.org/officeDocument/2006/relationships/image" Target="../media/image2.png"/><Relationship Id="rId7" Type="http://schemas.openxmlformats.org/officeDocument/2006/relationships/image" Target="../media/image62.pn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7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svg"/><Relationship Id="rId3" Type="http://schemas.openxmlformats.org/officeDocument/2006/relationships/image" Target="../media/image2.png"/><Relationship Id="rId7" Type="http://schemas.openxmlformats.org/officeDocument/2006/relationships/image" Target="../media/image65.png"/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7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111" b="-9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390522" cy="10532537"/>
            <a:chOff x="0" y="0"/>
            <a:chExt cx="4843594" cy="27740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43594" cy="2774001"/>
            </a:xfrm>
            <a:custGeom>
              <a:avLst/>
              <a:gdLst/>
              <a:ahLst/>
              <a:cxnLst/>
              <a:rect l="l" t="t" r="r" b="b"/>
              <a:pathLst>
                <a:path w="4843594" h="2774001">
                  <a:moveTo>
                    <a:pt x="0" y="0"/>
                  </a:moveTo>
                  <a:lnTo>
                    <a:pt x="4843594" y="0"/>
                  </a:lnTo>
                  <a:lnTo>
                    <a:pt x="4843594" y="2774001"/>
                  </a:lnTo>
                  <a:lnTo>
                    <a:pt x="0" y="2774001"/>
                  </a:lnTo>
                  <a:close/>
                </a:path>
              </a:pathLst>
            </a:custGeom>
            <a:solidFill>
              <a:srgbClr val="FFFFFF">
                <a:alpha val="92941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843594" cy="2831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2037841" y="269961"/>
            <a:ext cx="5824545" cy="9813030"/>
          </a:xfrm>
          <a:prstGeom prst="rect">
            <a:avLst/>
          </a:prstGeom>
          <a:solidFill>
            <a:srgbClr val="1B507A"/>
          </a:solidFill>
        </p:spPr>
      </p:sp>
      <p:sp>
        <p:nvSpPr>
          <p:cNvPr id="7" name="AutoShape 7"/>
          <p:cNvSpPr/>
          <p:nvPr/>
        </p:nvSpPr>
        <p:spPr>
          <a:xfrm>
            <a:off x="5868921" y="9841158"/>
            <a:ext cx="7479577" cy="59358"/>
          </a:xfrm>
          <a:prstGeom prst="rect">
            <a:avLst/>
          </a:prstGeom>
          <a:solidFill>
            <a:srgbClr val="154062"/>
          </a:solidFill>
        </p:spPr>
      </p:sp>
      <p:sp>
        <p:nvSpPr>
          <p:cNvPr id="8" name="AutoShape 8"/>
          <p:cNvSpPr/>
          <p:nvPr/>
        </p:nvSpPr>
        <p:spPr>
          <a:xfrm>
            <a:off x="5870444" y="556200"/>
            <a:ext cx="7479577" cy="59358"/>
          </a:xfrm>
          <a:prstGeom prst="rect">
            <a:avLst/>
          </a:prstGeom>
          <a:solidFill>
            <a:srgbClr val="154062"/>
          </a:solidFill>
        </p:spPr>
      </p:sp>
      <p:sp>
        <p:nvSpPr>
          <p:cNvPr id="9" name="Freeform 9"/>
          <p:cNvSpPr/>
          <p:nvPr/>
        </p:nvSpPr>
        <p:spPr>
          <a:xfrm rot="-5400000" flipH="1">
            <a:off x="13492015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723796" y="771399"/>
            <a:ext cx="7400895" cy="8913917"/>
            <a:chOff x="0" y="0"/>
            <a:chExt cx="9867860" cy="11885223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/>
            <a:srcRect t="4512" b="4512"/>
            <a:stretch>
              <a:fillRect/>
            </a:stretch>
          </p:blipFill>
          <p:spPr>
            <a:xfrm>
              <a:off x="0" y="0"/>
              <a:ext cx="9867860" cy="3961741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6"/>
            <a:srcRect t="7612" b="7612"/>
            <a:stretch>
              <a:fillRect/>
            </a:stretch>
          </p:blipFill>
          <p:spPr>
            <a:xfrm>
              <a:off x="0" y="3961741"/>
              <a:ext cx="9867860" cy="3961741"/>
            </a:xfrm>
            <a:prstGeom prst="rect">
              <a:avLst/>
            </a:prstGeom>
          </p:spPr>
        </p:pic>
        <p:pic>
          <p:nvPicPr>
            <p:cNvPr id="13" name="Picture 13" descr="Upscale Image"/>
            <p:cNvPicPr>
              <a:picLocks noChangeAspect="1"/>
            </p:cNvPicPr>
            <p:nvPr/>
          </p:nvPicPr>
          <p:blipFill>
            <a:blip r:embed="rId7"/>
            <a:srcRect l="1081" t="4206" b="17668"/>
            <a:stretch>
              <a:fillRect/>
            </a:stretch>
          </p:blipFill>
          <p:spPr>
            <a:xfrm>
              <a:off x="0" y="7923482"/>
              <a:ext cx="9867860" cy="3961741"/>
            </a:xfrm>
            <a:prstGeom prst="rect">
              <a:avLst/>
            </a:prstGeom>
          </p:spPr>
        </p:pic>
      </p:grpSp>
      <p:sp>
        <p:nvSpPr>
          <p:cNvPr id="14" name="Freeform 14"/>
          <p:cNvSpPr/>
          <p:nvPr/>
        </p:nvSpPr>
        <p:spPr>
          <a:xfrm>
            <a:off x="-1788546" y="6226834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2459225" y="8602503"/>
            <a:ext cx="1213668" cy="1413916"/>
          </a:xfrm>
          <a:custGeom>
            <a:avLst/>
            <a:gdLst/>
            <a:ahLst/>
            <a:cxnLst/>
            <a:rect l="l" t="t" r="r" b="b"/>
            <a:pathLst>
              <a:path w="1213668" h="1413916">
                <a:moveTo>
                  <a:pt x="0" y="0"/>
                </a:moveTo>
                <a:lnTo>
                  <a:pt x="1213668" y="0"/>
                </a:lnTo>
                <a:lnTo>
                  <a:pt x="1213668" y="1413915"/>
                </a:lnTo>
                <a:lnTo>
                  <a:pt x="0" y="14139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8851" r="-191602" b="-48017"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718403" y="1859906"/>
            <a:ext cx="8890306" cy="4366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8"/>
              </a:lnSpc>
            </a:pPr>
            <a:r>
              <a:rPr lang="en-US" sz="5414" b="1" spc="32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sports and rehabilitation complex «DNIPRO»</a:t>
            </a:r>
            <a:r>
              <a:rPr lang="en-US" sz="5414" b="1" spc="32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with the swimming pool in Cherkasy</a:t>
            </a:r>
          </a:p>
          <a:p>
            <a:pPr algn="l">
              <a:lnSpc>
                <a:spcPts val="5738"/>
              </a:lnSpc>
            </a:pPr>
            <a:endParaRPr lang="en-US" sz="5414" b="1" spc="32">
              <a:solidFill>
                <a:srgbClr val="0083C5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</p:txBody>
      </p:sp>
      <p:sp>
        <p:nvSpPr>
          <p:cNvPr id="17" name="Freeform 17"/>
          <p:cNvSpPr/>
          <p:nvPr/>
        </p:nvSpPr>
        <p:spPr>
          <a:xfrm>
            <a:off x="245223" y="8748084"/>
            <a:ext cx="2009401" cy="1122753"/>
          </a:xfrm>
          <a:custGeom>
            <a:avLst/>
            <a:gdLst/>
            <a:ahLst/>
            <a:cxnLst/>
            <a:rect l="l" t="t" r="r" b="b"/>
            <a:pathLst>
              <a:path w="2009401" h="1122753">
                <a:moveTo>
                  <a:pt x="0" y="0"/>
                </a:moveTo>
                <a:lnTo>
                  <a:pt x="2009401" y="0"/>
                </a:lnTo>
                <a:lnTo>
                  <a:pt x="2009401" y="1122753"/>
                </a:lnTo>
                <a:lnTo>
                  <a:pt x="0" y="112275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3993711" y="6058385"/>
            <a:ext cx="10406961" cy="3621898"/>
          </a:xfrm>
          <a:prstGeom prst="rect">
            <a:avLst/>
          </a:prstGeom>
          <a:solidFill>
            <a:srgbClr val="1B517B"/>
          </a:solidFill>
        </p:spPr>
      </p:sp>
      <p:sp>
        <p:nvSpPr>
          <p:cNvPr id="4" name="AutoShape 4"/>
          <p:cNvSpPr/>
          <p:nvPr/>
        </p:nvSpPr>
        <p:spPr>
          <a:xfrm>
            <a:off x="12828667" y="7681902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5" name="AutoShape 5"/>
          <p:cNvSpPr/>
          <p:nvPr/>
        </p:nvSpPr>
        <p:spPr>
          <a:xfrm>
            <a:off x="1453720" y="7689954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Freeform 6"/>
          <p:cNvSpPr/>
          <p:nvPr/>
        </p:nvSpPr>
        <p:spPr>
          <a:xfrm>
            <a:off x="-1055943" y="6147278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8100000">
            <a:off x="-945772" y="-1371380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8100000" flipH="1">
            <a:off x="15254600" y="-1337903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1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1" y="3874225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636330" y="8147653"/>
            <a:ext cx="1248024" cy="1073300"/>
          </a:xfrm>
          <a:custGeom>
            <a:avLst/>
            <a:gdLst/>
            <a:ahLst/>
            <a:cxnLst/>
            <a:rect l="l" t="t" r="r" b="b"/>
            <a:pathLst>
              <a:path w="1248024" h="1073300">
                <a:moveTo>
                  <a:pt x="0" y="0"/>
                </a:moveTo>
                <a:lnTo>
                  <a:pt x="1248023" y="0"/>
                </a:lnTo>
                <a:lnTo>
                  <a:pt x="1248023" y="1073301"/>
                </a:lnTo>
                <a:lnTo>
                  <a:pt x="0" y="10733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6371159" y="8231107"/>
            <a:ext cx="7507336" cy="88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3"/>
              </a:lnSpc>
            </a:pPr>
            <a:r>
              <a:rPr lang="en-US" sz="2853" b="1" spc="85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water sports for vulnerable population groups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675214" y="6417076"/>
            <a:ext cx="9362606" cy="876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 sports and rehabilitation complex «DNIPRO» with the swimming pool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287079" y="7469859"/>
            <a:ext cx="5940968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will provide the opportunity: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27" r="-532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13488" y="-225781"/>
            <a:ext cx="19224069" cy="10757612"/>
            <a:chOff x="0" y="0"/>
            <a:chExt cx="5450343" cy="30499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50343" cy="3049962"/>
            </a:xfrm>
            <a:custGeom>
              <a:avLst/>
              <a:gdLst/>
              <a:ahLst/>
              <a:cxnLst/>
              <a:rect l="l" t="t" r="r" b="b"/>
              <a:pathLst>
                <a:path w="5450343" h="3049962">
                  <a:moveTo>
                    <a:pt x="0" y="0"/>
                  </a:moveTo>
                  <a:lnTo>
                    <a:pt x="5450343" y="0"/>
                  </a:lnTo>
                  <a:lnTo>
                    <a:pt x="5450343" y="3049962"/>
                  </a:lnTo>
                  <a:lnTo>
                    <a:pt x="0" y="3049962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5450343" cy="31356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296563" y="671115"/>
            <a:ext cx="18881126" cy="8803480"/>
          </a:xfrm>
          <a:custGeom>
            <a:avLst/>
            <a:gdLst/>
            <a:ahLst/>
            <a:cxnLst/>
            <a:rect l="l" t="t" r="r" b="b"/>
            <a:pathLst>
              <a:path w="18881126" h="8803480">
                <a:moveTo>
                  <a:pt x="0" y="0"/>
                </a:moveTo>
                <a:lnTo>
                  <a:pt x="18881126" y="0"/>
                </a:lnTo>
                <a:lnTo>
                  <a:pt x="18881126" y="8803480"/>
                </a:lnTo>
                <a:lnTo>
                  <a:pt x="0" y="88034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544" r="-77" b="-802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2804454" y="8286016"/>
            <a:ext cx="8034656" cy="4022159"/>
            <a:chOff x="0" y="0"/>
            <a:chExt cx="1779988" cy="8910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79988" cy="891064"/>
            </a:xfrm>
            <a:custGeom>
              <a:avLst/>
              <a:gdLst/>
              <a:ahLst/>
              <a:cxnLst/>
              <a:rect l="l" t="t" r="r" b="b"/>
              <a:pathLst>
                <a:path w="1779988" h="891064">
                  <a:moveTo>
                    <a:pt x="889994" y="0"/>
                  </a:moveTo>
                  <a:lnTo>
                    <a:pt x="1779988" y="891064"/>
                  </a:lnTo>
                  <a:lnTo>
                    <a:pt x="0" y="891064"/>
                  </a:lnTo>
                  <a:lnTo>
                    <a:pt x="88999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278123" y="356558"/>
              <a:ext cx="1223742" cy="470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2166729" y="7208998"/>
            <a:ext cx="6778625" cy="3210272"/>
            <a:chOff x="0" y="0"/>
            <a:chExt cx="1501729" cy="7112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-1434473" y="5923601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-3502800" y="7173503"/>
            <a:ext cx="6778625" cy="3210272"/>
            <a:chOff x="0" y="0"/>
            <a:chExt cx="1501729" cy="7112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28700" y="1347591"/>
            <a:ext cx="6569192" cy="1017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46"/>
              </a:lnSpc>
            </a:pPr>
            <a:r>
              <a:rPr lang="en-US" sz="3289" b="1" spc="13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total estimated value of the Project is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-1973284" y="2546934"/>
            <a:ext cx="9571176" cy="832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238"/>
              </a:lnSpc>
            </a:pPr>
            <a:r>
              <a:rPr lang="en-US" sz="5198" spc="20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~1 500 000,00 EUR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356449" y="7615116"/>
            <a:ext cx="7774960" cy="616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99"/>
              </a:lnSpc>
            </a:pPr>
            <a:r>
              <a:rPr lang="en-US" sz="3916" b="1" spc="15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Funded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745768" y="8304864"/>
            <a:ext cx="12807194" cy="90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872"/>
              </a:lnSpc>
            </a:pPr>
            <a:r>
              <a:rPr lang="en-US" sz="5727" spc="22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~270 000,00 EUR</a:t>
            </a:r>
          </a:p>
        </p:txBody>
      </p:sp>
      <p:sp>
        <p:nvSpPr>
          <p:cNvPr id="21" name="Freeform 21"/>
          <p:cNvSpPr/>
          <p:nvPr/>
        </p:nvSpPr>
        <p:spPr>
          <a:xfrm rot="8100000" flipH="1">
            <a:off x="14794765" y="-1567126"/>
            <a:ext cx="4519797" cy="4476482"/>
          </a:xfrm>
          <a:custGeom>
            <a:avLst/>
            <a:gdLst/>
            <a:ahLst/>
            <a:cxnLst/>
            <a:rect l="l" t="t" r="r" b="b"/>
            <a:pathLst>
              <a:path w="4519797" h="4476482">
                <a:moveTo>
                  <a:pt x="4519797" y="0"/>
                </a:moveTo>
                <a:lnTo>
                  <a:pt x="0" y="0"/>
                </a:lnTo>
                <a:lnTo>
                  <a:pt x="0" y="4476482"/>
                </a:lnTo>
                <a:lnTo>
                  <a:pt x="4519797" y="4476482"/>
                </a:lnTo>
                <a:lnTo>
                  <a:pt x="451979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22" name="Group 22"/>
          <p:cNvGrpSpPr/>
          <p:nvPr/>
        </p:nvGrpSpPr>
        <p:grpSpPr>
          <a:xfrm>
            <a:off x="14774337" y="7241716"/>
            <a:ext cx="6778625" cy="3210272"/>
            <a:chOff x="0" y="0"/>
            <a:chExt cx="1501729" cy="7112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87" r="-938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027522" y="-748170"/>
            <a:ext cx="20322332" cy="11542317"/>
            <a:chOff x="0" y="0"/>
            <a:chExt cx="5434386" cy="30865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34386" cy="3086526"/>
            </a:xfrm>
            <a:custGeom>
              <a:avLst/>
              <a:gdLst/>
              <a:ahLst/>
              <a:cxnLst/>
              <a:rect l="l" t="t" r="r" b="b"/>
              <a:pathLst>
                <a:path w="5434386" h="3086526">
                  <a:moveTo>
                    <a:pt x="0" y="0"/>
                  </a:moveTo>
                  <a:lnTo>
                    <a:pt x="5434386" y="0"/>
                  </a:lnTo>
                  <a:lnTo>
                    <a:pt x="5434386" y="3086526"/>
                  </a:lnTo>
                  <a:lnTo>
                    <a:pt x="0" y="3086526"/>
                  </a:lnTo>
                  <a:close/>
                </a:path>
              </a:pathLst>
            </a:custGeom>
            <a:solidFill>
              <a:srgbClr val="FFFFFF">
                <a:alpha val="9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5434386" cy="31722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5269" y="-261115"/>
            <a:ext cx="6514169" cy="10809230"/>
            <a:chOff x="0" y="0"/>
            <a:chExt cx="1846875" cy="30645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46875" cy="3064596"/>
            </a:xfrm>
            <a:custGeom>
              <a:avLst/>
              <a:gdLst/>
              <a:ahLst/>
              <a:cxnLst/>
              <a:rect l="l" t="t" r="r" b="b"/>
              <a:pathLst>
                <a:path w="1846875" h="3064596">
                  <a:moveTo>
                    <a:pt x="0" y="0"/>
                  </a:moveTo>
                  <a:lnTo>
                    <a:pt x="1846875" y="0"/>
                  </a:lnTo>
                  <a:lnTo>
                    <a:pt x="1846875" y="3064596"/>
                  </a:lnTo>
                  <a:lnTo>
                    <a:pt x="0" y="3064596"/>
                  </a:lnTo>
                  <a:close/>
                </a:path>
              </a:pathLst>
            </a:custGeom>
            <a:solidFill>
              <a:srgbClr val="FFFFFF">
                <a:alpha val="91765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85725"/>
              <a:ext cx="1846875" cy="31503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98914" y="329122"/>
            <a:ext cx="7913547" cy="9628757"/>
            <a:chOff x="0" y="0"/>
            <a:chExt cx="10551396" cy="12838342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/>
            <a:srcRect t="19562" b="19562"/>
            <a:stretch>
              <a:fillRect/>
            </a:stretch>
          </p:blipFill>
          <p:spPr>
            <a:xfrm>
              <a:off x="0" y="0"/>
              <a:ext cx="10551396" cy="4279447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4"/>
            <a:srcRect t="19562" b="19562"/>
            <a:stretch>
              <a:fillRect/>
            </a:stretch>
          </p:blipFill>
          <p:spPr>
            <a:xfrm>
              <a:off x="0" y="4279447"/>
              <a:ext cx="10551396" cy="4279447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/>
            <a:srcRect t="19562" b="19562"/>
            <a:stretch>
              <a:fillRect/>
            </a:stretch>
          </p:blipFill>
          <p:spPr>
            <a:xfrm>
              <a:off x="0" y="8558895"/>
              <a:ext cx="10551396" cy="4279447"/>
            </a:xfrm>
            <a:prstGeom prst="rect">
              <a:avLst/>
            </a:prstGeom>
          </p:spPr>
        </p:pic>
      </p:grpSp>
      <p:sp>
        <p:nvSpPr>
          <p:cNvPr id="13" name="Freeform 13"/>
          <p:cNvSpPr/>
          <p:nvPr/>
        </p:nvSpPr>
        <p:spPr>
          <a:xfrm>
            <a:off x="9277309" y="2527300"/>
            <a:ext cx="1021894" cy="1021894"/>
          </a:xfrm>
          <a:custGeom>
            <a:avLst/>
            <a:gdLst/>
            <a:ahLst/>
            <a:cxnLst/>
            <a:rect l="l" t="t" r="r" b="b"/>
            <a:pathLst>
              <a:path w="1021894" h="1021894">
                <a:moveTo>
                  <a:pt x="0" y="0"/>
                </a:moveTo>
                <a:lnTo>
                  <a:pt x="1021894" y="0"/>
                </a:lnTo>
                <a:lnTo>
                  <a:pt x="1021894" y="1021895"/>
                </a:lnTo>
                <a:lnTo>
                  <a:pt x="0" y="10218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323084" y="4289764"/>
            <a:ext cx="930343" cy="930343"/>
          </a:xfrm>
          <a:custGeom>
            <a:avLst/>
            <a:gdLst/>
            <a:ahLst/>
            <a:cxnLst/>
            <a:rect l="l" t="t" r="r" b="b"/>
            <a:pathLst>
              <a:path w="930343" h="930343">
                <a:moveTo>
                  <a:pt x="0" y="0"/>
                </a:moveTo>
                <a:lnTo>
                  <a:pt x="930344" y="0"/>
                </a:lnTo>
                <a:lnTo>
                  <a:pt x="930344" y="930343"/>
                </a:lnTo>
                <a:lnTo>
                  <a:pt x="0" y="93034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9368860" y="5960676"/>
            <a:ext cx="930343" cy="758813"/>
          </a:xfrm>
          <a:custGeom>
            <a:avLst/>
            <a:gdLst/>
            <a:ahLst/>
            <a:cxnLst/>
            <a:rect l="l" t="t" r="r" b="b"/>
            <a:pathLst>
              <a:path w="930343" h="758813">
                <a:moveTo>
                  <a:pt x="0" y="0"/>
                </a:moveTo>
                <a:lnTo>
                  <a:pt x="930343" y="0"/>
                </a:lnTo>
                <a:lnTo>
                  <a:pt x="930343" y="758813"/>
                </a:lnTo>
                <a:lnTo>
                  <a:pt x="0" y="75881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9368860" y="7705427"/>
            <a:ext cx="954986" cy="946630"/>
          </a:xfrm>
          <a:custGeom>
            <a:avLst/>
            <a:gdLst/>
            <a:ahLst/>
            <a:cxnLst/>
            <a:rect l="l" t="t" r="r" b="b"/>
            <a:pathLst>
              <a:path w="954986" h="946630">
                <a:moveTo>
                  <a:pt x="0" y="0"/>
                </a:moveTo>
                <a:lnTo>
                  <a:pt x="954986" y="0"/>
                </a:lnTo>
                <a:lnTo>
                  <a:pt x="954986" y="946630"/>
                </a:lnTo>
                <a:lnTo>
                  <a:pt x="0" y="9466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0709777" y="2779324"/>
            <a:ext cx="7578223" cy="6067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4"/>
              </a:lnSpc>
            </a:pPr>
            <a:r>
              <a:rPr lang="en-US" sz="2836" spc="8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preparation works</a:t>
            </a:r>
          </a:p>
          <a:p>
            <a:pPr algn="l">
              <a:lnSpc>
                <a:spcPts val="3404"/>
              </a:lnSpc>
            </a:pPr>
            <a:endParaRPr lang="en-US" sz="2836" spc="8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04"/>
              </a:lnSpc>
            </a:pPr>
            <a:endParaRPr lang="en-US" sz="2836" spc="8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04"/>
              </a:lnSpc>
            </a:pPr>
            <a:endParaRPr lang="en-US" sz="2836" spc="8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04"/>
              </a:lnSpc>
            </a:pPr>
            <a:r>
              <a:rPr lang="en-US" sz="2836" spc="8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dismantling works</a:t>
            </a:r>
          </a:p>
          <a:p>
            <a:pPr algn="l">
              <a:lnSpc>
                <a:spcPts val="3404"/>
              </a:lnSpc>
            </a:pPr>
            <a:endParaRPr lang="en-US" sz="2836" spc="8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04"/>
              </a:lnSpc>
            </a:pPr>
            <a:endParaRPr lang="en-US" sz="2836" spc="8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04"/>
              </a:lnSpc>
            </a:pPr>
            <a:endParaRPr lang="en-US" sz="2836" spc="8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04"/>
              </a:lnSpc>
            </a:pPr>
            <a:r>
              <a:rPr lang="en-US" sz="2836" spc="8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reinforcement of brick piers</a:t>
            </a:r>
          </a:p>
          <a:p>
            <a:pPr algn="l">
              <a:lnSpc>
                <a:spcPts val="3404"/>
              </a:lnSpc>
            </a:pPr>
            <a:endParaRPr lang="en-US" sz="2836" spc="8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04"/>
              </a:lnSpc>
            </a:pPr>
            <a:endParaRPr lang="en-US" sz="2836" spc="8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04"/>
              </a:lnSpc>
            </a:pPr>
            <a:endParaRPr lang="en-US" sz="2836" spc="8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04"/>
              </a:lnSpc>
            </a:pPr>
            <a:r>
              <a:rPr lang="en-US" sz="2836" spc="8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insulation and roofing works</a:t>
            </a:r>
          </a:p>
          <a:p>
            <a:pPr algn="l">
              <a:lnSpc>
                <a:spcPts val="3404"/>
              </a:lnSpc>
            </a:pPr>
            <a:endParaRPr lang="en-US" sz="2836" spc="8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9368860" y="1171642"/>
            <a:ext cx="9570223" cy="704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32"/>
              </a:lnSpc>
            </a:pPr>
            <a:r>
              <a:rPr lang="en-US" sz="4443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Works executed: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4153972" y="7274123"/>
            <a:ext cx="6778625" cy="3210272"/>
            <a:chOff x="0" y="0"/>
            <a:chExt cx="1501729" cy="7112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-2774120" y="8178742"/>
            <a:ext cx="6778625" cy="3210272"/>
            <a:chOff x="0" y="0"/>
            <a:chExt cx="1501729" cy="7112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-2690398" y="7932884"/>
            <a:ext cx="6778625" cy="3210272"/>
            <a:chOff x="0" y="0"/>
            <a:chExt cx="1501729" cy="7112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3" name="Freeform 33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87" r="-938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721159" y="-196696"/>
            <a:ext cx="20077890" cy="10809230"/>
            <a:chOff x="0" y="0"/>
            <a:chExt cx="5692416" cy="30645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2416" cy="3064596"/>
            </a:xfrm>
            <a:custGeom>
              <a:avLst/>
              <a:gdLst/>
              <a:ahLst/>
              <a:cxnLst/>
              <a:rect l="l" t="t" r="r" b="b"/>
              <a:pathLst>
                <a:path w="5692416" h="3064596">
                  <a:moveTo>
                    <a:pt x="0" y="0"/>
                  </a:moveTo>
                  <a:lnTo>
                    <a:pt x="5692416" y="0"/>
                  </a:lnTo>
                  <a:lnTo>
                    <a:pt x="5692416" y="3064596"/>
                  </a:lnTo>
                  <a:lnTo>
                    <a:pt x="0" y="3064596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5692416" cy="31503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11219" y="3157779"/>
            <a:ext cx="6374118" cy="3971442"/>
          </a:xfrm>
          <a:custGeom>
            <a:avLst/>
            <a:gdLst/>
            <a:ahLst/>
            <a:cxnLst/>
            <a:rect l="l" t="t" r="r" b="b"/>
            <a:pathLst>
              <a:path w="6374118" h="3971442">
                <a:moveTo>
                  <a:pt x="0" y="0"/>
                </a:moveTo>
                <a:lnTo>
                  <a:pt x="6374118" y="0"/>
                </a:lnTo>
                <a:lnTo>
                  <a:pt x="6374118" y="3971442"/>
                </a:lnTo>
                <a:lnTo>
                  <a:pt x="0" y="39714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0249" b="-30249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11219" y="166763"/>
            <a:ext cx="6374118" cy="3000541"/>
          </a:xfrm>
          <a:custGeom>
            <a:avLst/>
            <a:gdLst/>
            <a:ahLst/>
            <a:cxnLst/>
            <a:rect l="l" t="t" r="r" b="b"/>
            <a:pathLst>
              <a:path w="6374118" h="3000541">
                <a:moveTo>
                  <a:pt x="0" y="0"/>
                </a:moveTo>
                <a:lnTo>
                  <a:pt x="6374118" y="0"/>
                </a:lnTo>
                <a:lnTo>
                  <a:pt x="6374118" y="3000541"/>
                </a:lnTo>
                <a:lnTo>
                  <a:pt x="0" y="30005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9597" t="-157830" r="-60752" b="-61268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11219" y="6990035"/>
            <a:ext cx="6374118" cy="3139174"/>
          </a:xfrm>
          <a:custGeom>
            <a:avLst/>
            <a:gdLst/>
            <a:ahLst/>
            <a:cxnLst/>
            <a:rect l="l" t="t" r="r" b="b"/>
            <a:pathLst>
              <a:path w="6374118" h="3139174">
                <a:moveTo>
                  <a:pt x="0" y="0"/>
                </a:moveTo>
                <a:lnTo>
                  <a:pt x="6374118" y="0"/>
                </a:lnTo>
                <a:lnTo>
                  <a:pt x="6374118" y="3139174"/>
                </a:lnTo>
                <a:lnTo>
                  <a:pt x="0" y="31391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47" t="-74079" b="-32723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104368" y="2657394"/>
            <a:ext cx="10099207" cy="6600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55"/>
              </a:lnSpc>
            </a:pPr>
            <a:r>
              <a:rPr lang="en-US" sz="2379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repairing works of the swimming pool bowl</a:t>
            </a:r>
          </a:p>
          <a:p>
            <a:pPr algn="l">
              <a:lnSpc>
                <a:spcPts val="4355"/>
              </a:lnSpc>
            </a:pPr>
            <a:endParaRPr lang="en-US" sz="2379" b="1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  <a:p>
            <a:pPr algn="l">
              <a:lnSpc>
                <a:spcPts val="4355"/>
              </a:lnSpc>
            </a:pPr>
            <a:r>
              <a:rPr lang="en-US" sz="2379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warm floors and bypasses arrangement</a:t>
            </a:r>
          </a:p>
          <a:p>
            <a:pPr algn="l">
              <a:lnSpc>
                <a:spcPts val="4355"/>
              </a:lnSpc>
            </a:pPr>
            <a:endParaRPr lang="en-US" sz="2379" b="1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  <a:p>
            <a:pPr algn="l">
              <a:lnSpc>
                <a:spcPts val="4355"/>
              </a:lnSpc>
            </a:pPr>
            <a:r>
              <a:rPr lang="en-US" sz="2379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heat insulation of the roof, ceiling arrangement</a:t>
            </a:r>
          </a:p>
          <a:p>
            <a:pPr algn="l">
              <a:lnSpc>
                <a:spcPts val="4355"/>
              </a:lnSpc>
            </a:pPr>
            <a:endParaRPr lang="en-US" sz="2379" b="1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  <a:p>
            <a:pPr algn="l">
              <a:lnSpc>
                <a:spcPts val="4355"/>
              </a:lnSpc>
            </a:pPr>
            <a:r>
              <a:rPr lang="en-US" sz="2379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bathrooms, showers, vestibules arrangement</a:t>
            </a:r>
          </a:p>
          <a:p>
            <a:pPr algn="l">
              <a:lnSpc>
                <a:spcPts val="4355"/>
              </a:lnSpc>
            </a:pPr>
            <a:endParaRPr lang="en-US" sz="2379" b="1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  <a:p>
            <a:pPr algn="l">
              <a:lnSpc>
                <a:spcPts val="4355"/>
              </a:lnSpc>
            </a:pPr>
            <a:r>
              <a:rPr lang="en-US" sz="2379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ramp arrangement</a:t>
            </a:r>
          </a:p>
          <a:p>
            <a:pPr algn="l">
              <a:lnSpc>
                <a:spcPts val="4355"/>
              </a:lnSpc>
            </a:pPr>
            <a:endParaRPr lang="en-US" sz="2379" b="1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  <a:p>
            <a:pPr algn="l">
              <a:lnSpc>
                <a:spcPts val="4355"/>
              </a:lnSpc>
            </a:pPr>
            <a:r>
              <a:rPr lang="en-US" sz="2379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ventilation system installation</a:t>
            </a:r>
          </a:p>
          <a:p>
            <a:pPr algn="l">
              <a:lnSpc>
                <a:spcPts val="4355"/>
              </a:lnSpc>
            </a:pPr>
            <a:endParaRPr lang="en-US" sz="2379" b="1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8000163" y="2711363"/>
            <a:ext cx="743221" cy="6327251"/>
            <a:chOff x="0" y="0"/>
            <a:chExt cx="990961" cy="8436335"/>
          </a:xfrm>
        </p:grpSpPr>
        <p:sp>
          <p:nvSpPr>
            <p:cNvPr id="11" name="Freeform 11"/>
            <p:cNvSpPr/>
            <p:nvPr/>
          </p:nvSpPr>
          <p:spPr>
            <a:xfrm>
              <a:off x="56927" y="0"/>
              <a:ext cx="914350" cy="853774"/>
            </a:xfrm>
            <a:custGeom>
              <a:avLst/>
              <a:gdLst/>
              <a:ahLst/>
              <a:cxnLst/>
              <a:rect l="l" t="t" r="r" b="b"/>
              <a:pathLst>
                <a:path w="914350" h="853774">
                  <a:moveTo>
                    <a:pt x="0" y="0"/>
                  </a:moveTo>
                  <a:lnTo>
                    <a:pt x="914350" y="0"/>
                  </a:lnTo>
                  <a:lnTo>
                    <a:pt x="914350" y="853774"/>
                  </a:lnTo>
                  <a:lnTo>
                    <a:pt x="0" y="8537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46096" y="1450674"/>
              <a:ext cx="867246" cy="849901"/>
            </a:xfrm>
            <a:custGeom>
              <a:avLst/>
              <a:gdLst/>
              <a:ahLst/>
              <a:cxnLst/>
              <a:rect l="l" t="t" r="r" b="b"/>
              <a:pathLst>
                <a:path w="867246" h="849901">
                  <a:moveTo>
                    <a:pt x="0" y="0"/>
                  </a:moveTo>
                  <a:lnTo>
                    <a:pt x="867246" y="0"/>
                  </a:lnTo>
                  <a:lnTo>
                    <a:pt x="867246" y="849901"/>
                  </a:lnTo>
                  <a:lnTo>
                    <a:pt x="0" y="8499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0" y="2776352"/>
              <a:ext cx="959438" cy="1005964"/>
            </a:xfrm>
            <a:custGeom>
              <a:avLst/>
              <a:gdLst/>
              <a:ahLst/>
              <a:cxnLst/>
              <a:rect l="l" t="t" r="r" b="b"/>
              <a:pathLst>
                <a:path w="959438" h="1005964">
                  <a:moveTo>
                    <a:pt x="0" y="0"/>
                  </a:moveTo>
                  <a:lnTo>
                    <a:pt x="959438" y="0"/>
                  </a:lnTo>
                  <a:lnTo>
                    <a:pt x="959438" y="1005965"/>
                  </a:lnTo>
                  <a:lnTo>
                    <a:pt x="0" y="10059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38300" y="4441700"/>
              <a:ext cx="951603" cy="944466"/>
            </a:xfrm>
            <a:custGeom>
              <a:avLst/>
              <a:gdLst/>
              <a:ahLst/>
              <a:cxnLst/>
              <a:rect l="l" t="t" r="r" b="b"/>
              <a:pathLst>
                <a:path w="951603" h="944466">
                  <a:moveTo>
                    <a:pt x="0" y="0"/>
                  </a:moveTo>
                  <a:lnTo>
                    <a:pt x="951603" y="0"/>
                  </a:lnTo>
                  <a:lnTo>
                    <a:pt x="951603" y="944466"/>
                  </a:lnTo>
                  <a:lnTo>
                    <a:pt x="0" y="944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76561" y="5983066"/>
              <a:ext cx="913342" cy="878469"/>
            </a:xfrm>
            <a:custGeom>
              <a:avLst/>
              <a:gdLst/>
              <a:ahLst/>
              <a:cxnLst/>
              <a:rect l="l" t="t" r="r" b="b"/>
              <a:pathLst>
                <a:path w="913342" h="878469">
                  <a:moveTo>
                    <a:pt x="0" y="0"/>
                  </a:moveTo>
                  <a:lnTo>
                    <a:pt x="913342" y="0"/>
                  </a:lnTo>
                  <a:lnTo>
                    <a:pt x="913342" y="878469"/>
                  </a:lnTo>
                  <a:lnTo>
                    <a:pt x="0" y="8784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76561" y="7521935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914400" h="914400">
                  <a:moveTo>
                    <a:pt x="0" y="0"/>
                  </a:moveTo>
                  <a:lnTo>
                    <a:pt x="914400" y="0"/>
                  </a:lnTo>
                  <a:lnTo>
                    <a:pt x="914400" y="914400"/>
                  </a:lnTo>
                  <a:lnTo>
                    <a:pt x="0" y="914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8371773" y="709699"/>
            <a:ext cx="11142570" cy="1545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24"/>
              </a:lnSpc>
            </a:pPr>
            <a:r>
              <a:rPr lang="en-US" sz="4937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Scope of works for the following execution: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4153972" y="7274123"/>
            <a:ext cx="6778625" cy="3210272"/>
            <a:chOff x="0" y="0"/>
            <a:chExt cx="1501729" cy="7112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/>
            </a:stretch>
          </a:blipFill>
        </p:spPr>
      </p:sp>
      <p:grpSp>
        <p:nvGrpSpPr>
          <p:cNvPr id="26" name="Group 26"/>
          <p:cNvGrpSpPr/>
          <p:nvPr/>
        </p:nvGrpSpPr>
        <p:grpSpPr>
          <a:xfrm>
            <a:off x="-2774120" y="8313884"/>
            <a:ext cx="6778625" cy="3210272"/>
            <a:chOff x="0" y="0"/>
            <a:chExt cx="1501729" cy="7112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-2774120" y="8559622"/>
            <a:ext cx="6778625" cy="3210272"/>
            <a:chOff x="0" y="0"/>
            <a:chExt cx="1501729" cy="7112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21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746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13488" y="-277399"/>
            <a:ext cx="19224069" cy="10809230"/>
            <a:chOff x="0" y="0"/>
            <a:chExt cx="5450343" cy="30645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50343" cy="3064596"/>
            </a:xfrm>
            <a:custGeom>
              <a:avLst/>
              <a:gdLst/>
              <a:ahLst/>
              <a:cxnLst/>
              <a:rect l="l" t="t" r="r" b="b"/>
              <a:pathLst>
                <a:path w="5450343" h="3064596">
                  <a:moveTo>
                    <a:pt x="0" y="0"/>
                  </a:moveTo>
                  <a:lnTo>
                    <a:pt x="5450343" y="0"/>
                  </a:lnTo>
                  <a:lnTo>
                    <a:pt x="5450343" y="3064596"/>
                  </a:lnTo>
                  <a:lnTo>
                    <a:pt x="0" y="3064596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5450343" cy="31503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792767" y="260508"/>
            <a:ext cx="17090400" cy="9578562"/>
          </a:xfrm>
          <a:custGeom>
            <a:avLst/>
            <a:gdLst/>
            <a:ahLst/>
            <a:cxnLst/>
            <a:rect l="l" t="t" r="r" b="b"/>
            <a:pathLst>
              <a:path w="17090400" h="9578562">
                <a:moveTo>
                  <a:pt x="0" y="0"/>
                </a:moveTo>
                <a:lnTo>
                  <a:pt x="17090400" y="0"/>
                </a:lnTo>
                <a:lnTo>
                  <a:pt x="17090400" y="9578563"/>
                </a:lnTo>
                <a:lnTo>
                  <a:pt x="0" y="95785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6466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39658" y="1143599"/>
            <a:ext cx="11310109" cy="694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264"/>
              </a:lnSpc>
            </a:pPr>
            <a:r>
              <a:rPr lang="en-US" sz="4386" b="1" spc="17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lack of funds</a:t>
            </a:r>
          </a:p>
        </p:txBody>
      </p:sp>
      <p:sp>
        <p:nvSpPr>
          <p:cNvPr id="8" name="Freeform 8"/>
          <p:cNvSpPr/>
          <p:nvPr/>
        </p:nvSpPr>
        <p:spPr>
          <a:xfrm rot="8100000" flipH="1">
            <a:off x="14733403" y="-1548992"/>
            <a:ext cx="4519797" cy="4476482"/>
          </a:xfrm>
          <a:custGeom>
            <a:avLst/>
            <a:gdLst/>
            <a:ahLst/>
            <a:cxnLst/>
            <a:rect l="l" t="t" r="r" b="b"/>
            <a:pathLst>
              <a:path w="4519797" h="4476482">
                <a:moveTo>
                  <a:pt x="4519798" y="0"/>
                </a:moveTo>
                <a:lnTo>
                  <a:pt x="0" y="0"/>
                </a:lnTo>
                <a:lnTo>
                  <a:pt x="0" y="4476483"/>
                </a:lnTo>
                <a:lnTo>
                  <a:pt x="4519798" y="4476483"/>
                </a:lnTo>
                <a:lnTo>
                  <a:pt x="451979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539658" y="2033747"/>
            <a:ext cx="13147869" cy="980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324"/>
              </a:lnSpc>
            </a:pPr>
            <a:r>
              <a:rPr lang="en-US" sz="6104" b="1" spc="24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1 230 000</a:t>
            </a:r>
            <a:r>
              <a:rPr lang="en-US" sz="6104" spc="24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,00 EUR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4153972" y="7274123"/>
            <a:ext cx="6778625" cy="3210272"/>
            <a:chOff x="0" y="0"/>
            <a:chExt cx="1501729" cy="7112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rot="-2700000" flipH="1">
            <a:off x="-995251" y="7799186"/>
            <a:ext cx="4519797" cy="4476482"/>
          </a:xfrm>
          <a:custGeom>
            <a:avLst/>
            <a:gdLst/>
            <a:ahLst/>
            <a:cxnLst/>
            <a:rect l="l" t="t" r="r" b="b"/>
            <a:pathLst>
              <a:path w="4519797" h="4476482">
                <a:moveTo>
                  <a:pt x="4519797" y="0"/>
                </a:moveTo>
                <a:lnTo>
                  <a:pt x="0" y="0"/>
                </a:lnTo>
                <a:lnTo>
                  <a:pt x="0" y="4476482"/>
                </a:lnTo>
                <a:lnTo>
                  <a:pt x="4519797" y="4476482"/>
                </a:lnTo>
                <a:lnTo>
                  <a:pt x="451979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-2781323" y="8432291"/>
            <a:ext cx="6778625" cy="3210272"/>
            <a:chOff x="0" y="0"/>
            <a:chExt cx="1501729" cy="7112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111" b="-9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390522" cy="10532537"/>
            <a:chOff x="0" y="0"/>
            <a:chExt cx="4843594" cy="27740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43594" cy="2774001"/>
            </a:xfrm>
            <a:custGeom>
              <a:avLst/>
              <a:gdLst/>
              <a:ahLst/>
              <a:cxnLst/>
              <a:rect l="l" t="t" r="r" b="b"/>
              <a:pathLst>
                <a:path w="4843594" h="2774001">
                  <a:moveTo>
                    <a:pt x="0" y="0"/>
                  </a:moveTo>
                  <a:lnTo>
                    <a:pt x="4843594" y="0"/>
                  </a:lnTo>
                  <a:lnTo>
                    <a:pt x="4843594" y="2774001"/>
                  </a:lnTo>
                  <a:lnTo>
                    <a:pt x="0" y="2774001"/>
                  </a:lnTo>
                  <a:close/>
                </a:path>
              </a:pathLst>
            </a:custGeom>
            <a:solidFill>
              <a:srgbClr val="FFFFFF">
                <a:alpha val="92941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843594" cy="2831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5291197" y="9198942"/>
            <a:ext cx="7479577" cy="59358"/>
          </a:xfrm>
          <a:prstGeom prst="rect">
            <a:avLst/>
          </a:prstGeom>
          <a:solidFill>
            <a:srgbClr val="154062"/>
          </a:solidFill>
        </p:spPr>
      </p:sp>
      <p:sp>
        <p:nvSpPr>
          <p:cNvPr id="7" name="Freeform 7"/>
          <p:cNvSpPr/>
          <p:nvPr/>
        </p:nvSpPr>
        <p:spPr>
          <a:xfrm>
            <a:off x="584560" y="8427242"/>
            <a:ext cx="2583615" cy="1443595"/>
          </a:xfrm>
          <a:custGeom>
            <a:avLst/>
            <a:gdLst/>
            <a:ahLst/>
            <a:cxnLst/>
            <a:rect l="l" t="t" r="r" b="b"/>
            <a:pathLst>
              <a:path w="2583615" h="1443595">
                <a:moveTo>
                  <a:pt x="0" y="0"/>
                </a:moveTo>
                <a:lnTo>
                  <a:pt x="2583615" y="0"/>
                </a:lnTo>
                <a:lnTo>
                  <a:pt x="2583615" y="1443595"/>
                </a:lnTo>
                <a:lnTo>
                  <a:pt x="0" y="14435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168175" y="8427242"/>
            <a:ext cx="1421251" cy="2028910"/>
          </a:xfrm>
          <a:custGeom>
            <a:avLst/>
            <a:gdLst/>
            <a:ahLst/>
            <a:cxnLst/>
            <a:rect l="l" t="t" r="r" b="b"/>
            <a:pathLst>
              <a:path w="1421251" h="2028910">
                <a:moveTo>
                  <a:pt x="0" y="0"/>
                </a:moveTo>
                <a:lnTo>
                  <a:pt x="1421251" y="0"/>
                </a:lnTo>
                <a:lnTo>
                  <a:pt x="1421251" y="2028910"/>
                </a:lnTo>
                <a:lnTo>
                  <a:pt x="0" y="20289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5383" r="-191602" b="-20794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352249" y="3855032"/>
            <a:ext cx="13348581" cy="4572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33"/>
              </a:lnSpc>
              <a:spcBef>
                <a:spcPct val="0"/>
              </a:spcBef>
            </a:pPr>
            <a:r>
              <a:rPr lang="en-US" sz="6166" b="1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Cherkasy City Council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36 Baidy Vyshnevetskoho Street, 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city of Cherkasy, Ukraine, 18000 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sz="3220" b="1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Tel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.: +38 0472-33-19-80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sz="3220" b="1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Mob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.: 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  <a:hlinkClick r:id="rId5" tooltip="tel:+380636103147"/>
              </a:rPr>
              <a:t>+38 063610314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7 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sz="3220" b="1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E-mail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: 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  <a:hlinkClick r:id="rId6" tooltip="mailto:depec@ukr.net"/>
              </a:rPr>
              <a:t>depec@ukr.net</a:t>
            </a: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</a:t>
            </a:r>
          </a:p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sz="3220">
                <a:solidFill>
                  <a:srgbClr val="1B507A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http://chmr.gov.ua</a:t>
            </a:r>
          </a:p>
        </p:txBody>
      </p:sp>
      <p:sp>
        <p:nvSpPr>
          <p:cNvPr id="10" name="Freeform 10"/>
          <p:cNvSpPr/>
          <p:nvPr/>
        </p:nvSpPr>
        <p:spPr>
          <a:xfrm flipH="1">
            <a:off x="15700830" y="7040479"/>
            <a:ext cx="4164408" cy="4217122"/>
          </a:xfrm>
          <a:custGeom>
            <a:avLst/>
            <a:gdLst/>
            <a:ahLst/>
            <a:cxnLst/>
            <a:rect l="l" t="t" r="r" b="b"/>
            <a:pathLst>
              <a:path w="4164408" h="4217122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9196699" flipH="1">
            <a:off x="-1479824" y="-1331442"/>
            <a:ext cx="4661280" cy="4720284"/>
          </a:xfrm>
          <a:custGeom>
            <a:avLst/>
            <a:gdLst/>
            <a:ahLst/>
            <a:cxnLst/>
            <a:rect l="l" t="t" r="r" b="b"/>
            <a:pathLst>
              <a:path w="4661280" h="4720284">
                <a:moveTo>
                  <a:pt x="4661280" y="0"/>
                </a:moveTo>
                <a:lnTo>
                  <a:pt x="0" y="0"/>
                </a:lnTo>
                <a:lnTo>
                  <a:pt x="0" y="4720284"/>
                </a:lnTo>
                <a:lnTo>
                  <a:pt x="4661280" y="4720284"/>
                </a:lnTo>
                <a:lnTo>
                  <a:pt x="466128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450959" y="2270365"/>
            <a:ext cx="15488604" cy="1260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38"/>
              </a:lnSpc>
              <a:spcBef>
                <a:spcPct val="0"/>
              </a:spcBef>
            </a:pPr>
            <a:r>
              <a:rPr lang="en-US" sz="7099" b="1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Thank you for your attention!</a:t>
            </a:r>
          </a:p>
        </p:txBody>
      </p:sp>
      <p:sp>
        <p:nvSpPr>
          <p:cNvPr id="13" name="AutoShape 13"/>
          <p:cNvSpPr/>
          <p:nvPr/>
        </p:nvSpPr>
        <p:spPr>
          <a:xfrm>
            <a:off x="5291197" y="830361"/>
            <a:ext cx="7479577" cy="59358"/>
          </a:xfrm>
          <a:prstGeom prst="rect">
            <a:avLst/>
          </a:prstGeom>
          <a:solidFill>
            <a:srgbClr val="154062"/>
          </a:solidFill>
        </p:spPr>
      </p:sp>
      <p:sp>
        <p:nvSpPr>
          <p:cNvPr id="14" name="Freeform 14"/>
          <p:cNvSpPr/>
          <p:nvPr/>
        </p:nvSpPr>
        <p:spPr>
          <a:xfrm rot="-5400000" flipH="1">
            <a:off x="13492015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14335815" y="6922667"/>
            <a:ext cx="2103699" cy="2103699"/>
            <a:chOff x="0" y="0"/>
            <a:chExt cx="2804932" cy="280493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804932" cy="2804932"/>
            </a:xfrm>
            <a:custGeom>
              <a:avLst/>
              <a:gdLst/>
              <a:ahLst/>
              <a:cxnLst/>
              <a:rect l="l" t="t" r="r" b="b"/>
              <a:pathLst>
                <a:path w="2804932" h="2804932">
                  <a:moveTo>
                    <a:pt x="0" y="0"/>
                  </a:moveTo>
                  <a:lnTo>
                    <a:pt x="2804932" y="0"/>
                  </a:lnTo>
                  <a:lnTo>
                    <a:pt x="2804932" y="2804932"/>
                  </a:lnTo>
                  <a:lnTo>
                    <a:pt x="0" y="2804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14183070" y="9072840"/>
            <a:ext cx="2409188" cy="893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30"/>
              </a:lnSpc>
              <a:spcBef>
                <a:spcPct val="0"/>
              </a:spcBef>
            </a:pPr>
            <a:r>
              <a:rPr lang="en-US" sz="1664" b="1">
                <a:solidFill>
                  <a:srgbClr val="1B507A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Reconstruction projects of Cherkasy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87" r="-938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43090"/>
            <a:ext cx="18288000" cy="10330090"/>
            <a:chOff x="0" y="0"/>
            <a:chExt cx="5184952" cy="29287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184952" cy="2928752"/>
            </a:xfrm>
            <a:custGeom>
              <a:avLst/>
              <a:gdLst/>
              <a:ahLst/>
              <a:cxnLst/>
              <a:rect l="l" t="t" r="r" b="b"/>
              <a:pathLst>
                <a:path w="5184952" h="2928752">
                  <a:moveTo>
                    <a:pt x="0" y="0"/>
                  </a:moveTo>
                  <a:lnTo>
                    <a:pt x="5184952" y="0"/>
                  </a:lnTo>
                  <a:lnTo>
                    <a:pt x="5184952" y="2928752"/>
                  </a:lnTo>
                  <a:lnTo>
                    <a:pt x="0" y="2928752"/>
                  </a:lnTo>
                  <a:close/>
                </a:path>
              </a:pathLst>
            </a:custGeom>
            <a:solidFill>
              <a:srgbClr val="FFFFFF">
                <a:alpha val="9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5184952" cy="301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537260" y="2632399"/>
            <a:ext cx="15284696" cy="5521289"/>
          </a:xfrm>
          <a:custGeom>
            <a:avLst/>
            <a:gdLst/>
            <a:ahLst/>
            <a:cxnLst/>
            <a:rect l="l" t="t" r="r" b="b"/>
            <a:pathLst>
              <a:path w="15284696" h="5521289">
                <a:moveTo>
                  <a:pt x="0" y="0"/>
                </a:moveTo>
                <a:lnTo>
                  <a:pt x="15284696" y="0"/>
                </a:lnTo>
                <a:lnTo>
                  <a:pt x="15284696" y="5521289"/>
                </a:lnTo>
                <a:lnTo>
                  <a:pt x="0" y="5521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8691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3885332" y="7173503"/>
            <a:ext cx="6778625" cy="3210272"/>
            <a:chOff x="0" y="0"/>
            <a:chExt cx="1501729" cy="7112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2166729" y="7208998"/>
            <a:ext cx="6778625" cy="3210272"/>
            <a:chOff x="0" y="0"/>
            <a:chExt cx="1501729" cy="7112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-1434473" y="5923601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-3502800" y="7173503"/>
            <a:ext cx="6778625" cy="3210272"/>
            <a:chOff x="0" y="0"/>
            <a:chExt cx="1501729" cy="7112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026983" y="1206766"/>
            <a:ext cx="13937208" cy="113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2"/>
              </a:lnSpc>
            </a:pPr>
            <a:r>
              <a:rPr lang="en-US" sz="3660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of the sports and rehabilitation complex «DNIPRO» </a:t>
            </a:r>
            <a:r>
              <a:rPr lang="en-US" sz="366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with the swimming pool</a:t>
            </a:r>
          </a:p>
        </p:txBody>
      </p:sp>
      <p:sp>
        <p:nvSpPr>
          <p:cNvPr id="18" name="Freeform 18"/>
          <p:cNvSpPr/>
          <p:nvPr/>
        </p:nvSpPr>
        <p:spPr>
          <a:xfrm rot="-8100000">
            <a:off x="-945772" y="-1371380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 rot="8100000" flipH="1">
            <a:off x="15211195" y="-1322763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1" y="0"/>
                </a:moveTo>
                <a:lnTo>
                  <a:pt x="0" y="0"/>
                </a:lnTo>
                <a:lnTo>
                  <a:pt x="0" y="3874224"/>
                </a:lnTo>
                <a:lnTo>
                  <a:pt x="3911711" y="3874224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3424481" y="8767621"/>
            <a:ext cx="11439039" cy="886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sz="2220" b="1" spc="2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According to the started Project</a:t>
            </a:r>
            <a:r>
              <a:rPr lang="en-US" sz="2220" spc="2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«Overhaul building of the sports complex with the swimming pool ME MSC «Dnipro» in Cherkasy”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13" t="-6961" b="-330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39460" y="-21545"/>
            <a:ext cx="19105072" cy="10330090"/>
            <a:chOff x="0" y="0"/>
            <a:chExt cx="5416606" cy="29287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16606" cy="2928752"/>
            </a:xfrm>
            <a:custGeom>
              <a:avLst/>
              <a:gdLst/>
              <a:ahLst/>
              <a:cxnLst/>
              <a:rect l="l" t="t" r="r" b="b"/>
              <a:pathLst>
                <a:path w="5416606" h="2928752">
                  <a:moveTo>
                    <a:pt x="0" y="0"/>
                  </a:moveTo>
                  <a:lnTo>
                    <a:pt x="5416606" y="0"/>
                  </a:lnTo>
                  <a:lnTo>
                    <a:pt x="5416606" y="2928752"/>
                  </a:lnTo>
                  <a:lnTo>
                    <a:pt x="0" y="2928752"/>
                  </a:lnTo>
                  <a:close/>
                </a:path>
              </a:pathLst>
            </a:custGeom>
            <a:solidFill>
              <a:srgbClr val="FFFFFF">
                <a:alpha val="9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5416606" cy="301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5464563"/>
            <a:ext cx="7984376" cy="4406274"/>
          </a:xfrm>
          <a:custGeom>
            <a:avLst/>
            <a:gdLst/>
            <a:ahLst/>
            <a:cxnLst/>
            <a:rect l="l" t="t" r="r" b="b"/>
            <a:pathLst>
              <a:path w="7984376" h="4406274">
                <a:moveTo>
                  <a:pt x="0" y="0"/>
                </a:moveTo>
                <a:lnTo>
                  <a:pt x="7984376" y="0"/>
                </a:lnTo>
                <a:lnTo>
                  <a:pt x="7984376" y="4406274"/>
                </a:lnTo>
                <a:lnTo>
                  <a:pt x="0" y="44062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528"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9573540" y="531491"/>
            <a:ext cx="7844912" cy="9528957"/>
          </a:xfrm>
          <a:prstGeom prst="rect">
            <a:avLst/>
          </a:prstGeom>
          <a:solidFill>
            <a:srgbClr val="1B507A"/>
          </a:solidFill>
        </p:spPr>
      </p:sp>
      <p:sp>
        <p:nvSpPr>
          <p:cNvPr id="8" name="Freeform 8"/>
          <p:cNvSpPr/>
          <p:nvPr/>
        </p:nvSpPr>
        <p:spPr>
          <a:xfrm>
            <a:off x="10434054" y="2424397"/>
            <a:ext cx="1200329" cy="993272"/>
          </a:xfrm>
          <a:custGeom>
            <a:avLst/>
            <a:gdLst/>
            <a:ahLst/>
            <a:cxnLst/>
            <a:rect l="l" t="t" r="r" b="b"/>
            <a:pathLst>
              <a:path w="1200329" h="993272">
                <a:moveTo>
                  <a:pt x="0" y="0"/>
                </a:moveTo>
                <a:lnTo>
                  <a:pt x="1200329" y="0"/>
                </a:lnTo>
                <a:lnTo>
                  <a:pt x="1200329" y="993272"/>
                </a:lnTo>
                <a:lnTo>
                  <a:pt x="0" y="993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466088" y="4214953"/>
            <a:ext cx="1146310" cy="1109055"/>
          </a:xfrm>
          <a:custGeom>
            <a:avLst/>
            <a:gdLst/>
            <a:ahLst/>
            <a:cxnLst/>
            <a:rect l="l" t="t" r="r" b="b"/>
            <a:pathLst>
              <a:path w="1146310" h="1109055">
                <a:moveTo>
                  <a:pt x="0" y="0"/>
                </a:moveTo>
                <a:lnTo>
                  <a:pt x="1146310" y="0"/>
                </a:lnTo>
                <a:lnTo>
                  <a:pt x="1146310" y="1109055"/>
                </a:lnTo>
                <a:lnTo>
                  <a:pt x="0" y="110905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456040" y="6038847"/>
            <a:ext cx="1156358" cy="1231806"/>
          </a:xfrm>
          <a:custGeom>
            <a:avLst/>
            <a:gdLst/>
            <a:ahLst/>
            <a:cxnLst/>
            <a:rect l="l" t="t" r="r" b="b"/>
            <a:pathLst>
              <a:path w="1156358" h="1231806">
                <a:moveTo>
                  <a:pt x="0" y="0"/>
                </a:moveTo>
                <a:lnTo>
                  <a:pt x="1156358" y="0"/>
                </a:lnTo>
                <a:lnTo>
                  <a:pt x="1156358" y="1231805"/>
                </a:lnTo>
                <a:lnTo>
                  <a:pt x="0" y="123180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527341" y="8036448"/>
            <a:ext cx="1013756" cy="1243873"/>
          </a:xfrm>
          <a:custGeom>
            <a:avLst/>
            <a:gdLst/>
            <a:ahLst/>
            <a:cxnLst/>
            <a:rect l="l" t="t" r="r" b="b"/>
            <a:pathLst>
              <a:path w="1013756" h="1243873">
                <a:moveTo>
                  <a:pt x="0" y="0"/>
                </a:moveTo>
                <a:lnTo>
                  <a:pt x="1013756" y="0"/>
                </a:lnTo>
                <a:lnTo>
                  <a:pt x="1013756" y="1243873"/>
                </a:lnTo>
                <a:lnTo>
                  <a:pt x="0" y="124387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28700" y="720111"/>
            <a:ext cx="7984376" cy="4401844"/>
          </a:xfrm>
          <a:custGeom>
            <a:avLst/>
            <a:gdLst/>
            <a:ahLst/>
            <a:cxnLst/>
            <a:rect l="l" t="t" r="r" b="b"/>
            <a:pathLst>
              <a:path w="7984376" h="4401844">
                <a:moveTo>
                  <a:pt x="0" y="0"/>
                </a:moveTo>
                <a:lnTo>
                  <a:pt x="7984376" y="0"/>
                </a:lnTo>
                <a:lnTo>
                  <a:pt x="7984376" y="4401844"/>
                </a:lnTo>
                <a:lnTo>
                  <a:pt x="0" y="440184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r="-27007" b="-17107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1953758" y="2574958"/>
            <a:ext cx="4658860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49"/>
              </a:lnSpc>
            </a:pPr>
            <a:r>
              <a:rPr lang="en-US" sz="2499" spc="-154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creation of the unified sports and rehabilitation area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953758" y="4401856"/>
            <a:ext cx="4936852" cy="661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</a:pPr>
            <a:r>
              <a:rPr lang="en-US" sz="2400" spc="14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cherkasy infrastructural development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058907" y="6416236"/>
            <a:ext cx="4203300" cy="661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</a:pPr>
            <a:r>
              <a:rPr lang="en-US" sz="2400" spc="14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vulnerable population groups support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058907" y="8402008"/>
            <a:ext cx="3922110" cy="661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</a:pPr>
            <a:r>
              <a:rPr lang="en-US" sz="2400" spc="14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social integration and inclusion development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141506" y="1018619"/>
            <a:ext cx="5985044" cy="1002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7"/>
              </a:lnSpc>
            </a:pPr>
            <a:r>
              <a:rPr lang="en-US" sz="3563" b="1" spc="21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goals of the </a:t>
            </a:r>
            <a:r>
              <a:rPr lang="en-US" sz="3563" spc="21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Project are as following: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-2911287" y="8265701"/>
            <a:ext cx="6778625" cy="3210272"/>
            <a:chOff x="0" y="0"/>
            <a:chExt cx="1501729" cy="7112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-2911287" y="7997797"/>
            <a:ext cx="6778625" cy="3210272"/>
            <a:chOff x="0" y="0"/>
            <a:chExt cx="1501729" cy="7112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8824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773" r="-46713" b="-48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374416" y="-86179"/>
            <a:ext cx="23461865" cy="10821163"/>
            <a:chOff x="0" y="0"/>
            <a:chExt cx="6651829" cy="306798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51829" cy="3067980"/>
            </a:xfrm>
            <a:custGeom>
              <a:avLst/>
              <a:gdLst/>
              <a:ahLst/>
              <a:cxnLst/>
              <a:rect l="l" t="t" r="r" b="b"/>
              <a:pathLst>
                <a:path w="6651829" h="3067980">
                  <a:moveTo>
                    <a:pt x="0" y="0"/>
                  </a:moveTo>
                  <a:lnTo>
                    <a:pt x="6651829" y="0"/>
                  </a:lnTo>
                  <a:lnTo>
                    <a:pt x="6651829" y="3067980"/>
                  </a:lnTo>
                  <a:lnTo>
                    <a:pt x="0" y="306798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6651829" cy="3153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936" y="243440"/>
            <a:ext cx="5790013" cy="9800119"/>
            <a:chOff x="0" y="0"/>
            <a:chExt cx="7720017" cy="13066826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 t="9640" r="4680" b="9640"/>
            <a:stretch>
              <a:fillRect/>
            </a:stretch>
          </p:blipFill>
          <p:spPr>
            <a:xfrm>
              <a:off x="0" y="0"/>
              <a:ext cx="7720017" cy="435560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/>
            <a:srcRect l="10784" t="6003" b="18588"/>
            <a:stretch>
              <a:fillRect/>
            </a:stretch>
          </p:blipFill>
          <p:spPr>
            <a:xfrm>
              <a:off x="0" y="4355609"/>
              <a:ext cx="7720017" cy="435560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t="7658" b="7658"/>
            <a:stretch>
              <a:fillRect/>
            </a:stretch>
          </p:blipFill>
          <p:spPr>
            <a:xfrm>
              <a:off x="0" y="8711217"/>
              <a:ext cx="7720017" cy="435560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14153972" y="7274123"/>
            <a:ext cx="6778625" cy="3210272"/>
            <a:chOff x="0" y="0"/>
            <a:chExt cx="1501729" cy="7112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6969874" y="2404586"/>
            <a:ext cx="1213105" cy="1431393"/>
          </a:xfrm>
          <a:custGeom>
            <a:avLst/>
            <a:gdLst/>
            <a:ahLst/>
            <a:cxnLst/>
            <a:rect l="l" t="t" r="r" b="b"/>
            <a:pathLst>
              <a:path w="1213105" h="1431393">
                <a:moveTo>
                  <a:pt x="0" y="0"/>
                </a:moveTo>
                <a:lnTo>
                  <a:pt x="1213105" y="0"/>
                </a:lnTo>
                <a:lnTo>
                  <a:pt x="1213105" y="1431393"/>
                </a:lnTo>
                <a:lnTo>
                  <a:pt x="0" y="143139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7389564" y="7503691"/>
            <a:ext cx="619073" cy="1465261"/>
          </a:xfrm>
          <a:custGeom>
            <a:avLst/>
            <a:gdLst/>
            <a:ahLst/>
            <a:cxnLst/>
            <a:rect l="l" t="t" r="r" b="b"/>
            <a:pathLst>
              <a:path w="619073" h="1465261">
                <a:moveTo>
                  <a:pt x="0" y="0"/>
                </a:moveTo>
                <a:lnTo>
                  <a:pt x="619073" y="0"/>
                </a:lnTo>
                <a:lnTo>
                  <a:pt x="619073" y="1465262"/>
                </a:lnTo>
                <a:lnTo>
                  <a:pt x="0" y="146526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7235968" y="4839355"/>
            <a:ext cx="680916" cy="1414891"/>
          </a:xfrm>
          <a:custGeom>
            <a:avLst/>
            <a:gdLst/>
            <a:ahLst/>
            <a:cxnLst/>
            <a:rect l="l" t="t" r="r" b="b"/>
            <a:pathLst>
              <a:path w="680916" h="1414891">
                <a:moveTo>
                  <a:pt x="0" y="0"/>
                </a:moveTo>
                <a:lnTo>
                  <a:pt x="680917" y="0"/>
                </a:lnTo>
                <a:lnTo>
                  <a:pt x="680917" y="1414890"/>
                </a:lnTo>
                <a:lnTo>
                  <a:pt x="0" y="14148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7093252" y="890111"/>
            <a:ext cx="11194748" cy="82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57"/>
              </a:lnSpc>
            </a:pPr>
            <a:r>
              <a:rPr lang="en-US" sz="5298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quantity of visitors: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604403" y="7567984"/>
            <a:ext cx="8328825" cy="1311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7"/>
              </a:lnSpc>
            </a:pPr>
            <a:r>
              <a:rPr lang="en-US" sz="2814" spc="8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city dwellers, who visited the swimming pool individually – </a:t>
            </a:r>
            <a:r>
              <a:rPr lang="en-US" sz="2814" b="1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4 230 visitors</a:t>
            </a:r>
            <a:r>
              <a:rPr lang="en-US" sz="2814" spc="8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per months in total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604403" y="2366486"/>
            <a:ext cx="8765071" cy="1752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7"/>
              </a:lnSpc>
            </a:pPr>
            <a:r>
              <a:rPr lang="en-US" sz="2814" b="1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veterans,</a:t>
            </a:r>
            <a:r>
              <a:rPr lang="en-US" sz="2814" spc="8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who will be able to go in for adaptational kinds of sport on the basis of the sports complex «Dnipro» – over</a:t>
            </a:r>
            <a:r>
              <a:rPr lang="en-US" sz="2814" b="1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1 300 visitors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604403" y="4807604"/>
            <a:ext cx="8088888" cy="174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7"/>
              </a:lnSpc>
            </a:pPr>
            <a:r>
              <a:rPr lang="en-US" sz="2814" spc="8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pupils of local sport schools and «invasport» sport school having 3–4-time trainings per week – </a:t>
            </a:r>
            <a:r>
              <a:rPr lang="en-US" sz="2814" b="1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28 460 visitors </a:t>
            </a:r>
            <a:r>
              <a:rPr lang="en-US" sz="2814" spc="8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per month in total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-2941882" y="8438424"/>
            <a:ext cx="6778625" cy="3210272"/>
            <a:chOff x="0" y="0"/>
            <a:chExt cx="1501729" cy="7112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-2941882" y="8236322"/>
            <a:ext cx="6778625" cy="3210272"/>
            <a:chOff x="0" y="0"/>
            <a:chExt cx="1501729" cy="7112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1" name="Freeform 31"/>
          <p:cNvSpPr/>
          <p:nvPr/>
        </p:nvSpPr>
        <p:spPr>
          <a:xfrm>
            <a:off x="142630" y="9038614"/>
            <a:ext cx="945125" cy="1101065"/>
          </a:xfrm>
          <a:custGeom>
            <a:avLst/>
            <a:gdLst/>
            <a:ahLst/>
            <a:cxnLst/>
            <a:rect l="l" t="t" r="r" b="b"/>
            <a:pathLst>
              <a:path w="945125" h="1101065">
                <a:moveTo>
                  <a:pt x="0" y="0"/>
                </a:moveTo>
                <a:lnTo>
                  <a:pt x="945125" y="0"/>
                </a:lnTo>
                <a:lnTo>
                  <a:pt x="945125" y="1101065"/>
                </a:lnTo>
                <a:lnTo>
                  <a:pt x="0" y="1101065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444" b="-944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374416" y="-86179"/>
            <a:ext cx="23461865" cy="10821163"/>
            <a:chOff x="0" y="0"/>
            <a:chExt cx="6651829" cy="306798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51829" cy="3067980"/>
            </a:xfrm>
            <a:custGeom>
              <a:avLst/>
              <a:gdLst/>
              <a:ahLst/>
              <a:cxnLst/>
              <a:rect l="l" t="t" r="r" b="b"/>
              <a:pathLst>
                <a:path w="6651829" h="3067980">
                  <a:moveTo>
                    <a:pt x="0" y="0"/>
                  </a:moveTo>
                  <a:lnTo>
                    <a:pt x="6651829" y="0"/>
                  </a:lnTo>
                  <a:lnTo>
                    <a:pt x="6651829" y="3067980"/>
                  </a:lnTo>
                  <a:lnTo>
                    <a:pt x="0" y="306798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6651829" cy="3153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153972" y="7274123"/>
            <a:ext cx="6778625" cy="3210272"/>
            <a:chOff x="0" y="0"/>
            <a:chExt cx="1501729" cy="7112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181073" y="140182"/>
            <a:ext cx="6711492" cy="7381215"/>
            <a:chOff x="0" y="0"/>
            <a:chExt cx="8948656" cy="9841620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/>
            <a:srcRect t="20983" r="2271" b="23254"/>
            <a:stretch>
              <a:fillRect/>
            </a:stretch>
          </p:blipFill>
          <p:spPr>
            <a:xfrm>
              <a:off x="0" y="0"/>
              <a:ext cx="8948656" cy="328054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7"/>
            <a:srcRect t="22505" b="22505"/>
            <a:stretch>
              <a:fillRect/>
            </a:stretch>
          </p:blipFill>
          <p:spPr>
            <a:xfrm>
              <a:off x="0" y="3280540"/>
              <a:ext cx="8948656" cy="328054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8"/>
            <a:srcRect t="26657" b="18421"/>
            <a:stretch>
              <a:fillRect/>
            </a:stretch>
          </p:blipFill>
          <p:spPr>
            <a:xfrm>
              <a:off x="0" y="6561080"/>
              <a:ext cx="8948656" cy="3280540"/>
            </a:xfrm>
            <a:prstGeom prst="rect">
              <a:avLst/>
            </a:prstGeom>
          </p:spPr>
        </p:pic>
      </p:grpSp>
      <p:grpSp>
        <p:nvGrpSpPr>
          <p:cNvPr id="18" name="Group 18"/>
          <p:cNvGrpSpPr/>
          <p:nvPr/>
        </p:nvGrpSpPr>
        <p:grpSpPr>
          <a:xfrm>
            <a:off x="14290991" y="7241716"/>
            <a:ext cx="6778625" cy="3210272"/>
            <a:chOff x="0" y="0"/>
            <a:chExt cx="1501729" cy="7112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9144000" y="5045964"/>
            <a:ext cx="1029346" cy="1055739"/>
          </a:xfrm>
          <a:custGeom>
            <a:avLst/>
            <a:gdLst/>
            <a:ahLst/>
            <a:cxnLst/>
            <a:rect l="l" t="t" r="r" b="b"/>
            <a:pathLst>
              <a:path w="1029346" h="1055739">
                <a:moveTo>
                  <a:pt x="0" y="0"/>
                </a:moveTo>
                <a:lnTo>
                  <a:pt x="1029346" y="0"/>
                </a:lnTo>
                <a:lnTo>
                  <a:pt x="1029346" y="1055739"/>
                </a:lnTo>
                <a:lnTo>
                  <a:pt x="0" y="105573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9246991" y="6821628"/>
            <a:ext cx="873929" cy="923571"/>
          </a:xfrm>
          <a:custGeom>
            <a:avLst/>
            <a:gdLst/>
            <a:ahLst/>
            <a:cxnLst/>
            <a:rect l="l" t="t" r="r" b="b"/>
            <a:pathLst>
              <a:path w="873929" h="923571">
                <a:moveTo>
                  <a:pt x="0" y="0"/>
                </a:moveTo>
                <a:lnTo>
                  <a:pt x="873928" y="0"/>
                </a:lnTo>
                <a:lnTo>
                  <a:pt x="873928" y="923571"/>
                </a:lnTo>
                <a:lnTo>
                  <a:pt x="0" y="92357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9246991" y="3645185"/>
            <a:ext cx="978781" cy="756108"/>
          </a:xfrm>
          <a:custGeom>
            <a:avLst/>
            <a:gdLst/>
            <a:ahLst/>
            <a:cxnLst/>
            <a:rect l="l" t="t" r="r" b="b"/>
            <a:pathLst>
              <a:path w="978781" h="756108">
                <a:moveTo>
                  <a:pt x="0" y="0"/>
                </a:moveTo>
                <a:lnTo>
                  <a:pt x="978781" y="0"/>
                </a:lnTo>
                <a:lnTo>
                  <a:pt x="978781" y="756108"/>
                </a:lnTo>
                <a:lnTo>
                  <a:pt x="0" y="75610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>
            <a:off x="9194565" y="8347281"/>
            <a:ext cx="1114396" cy="911019"/>
          </a:xfrm>
          <a:custGeom>
            <a:avLst/>
            <a:gdLst/>
            <a:ahLst/>
            <a:cxnLst/>
            <a:rect l="l" t="t" r="r" b="b"/>
            <a:pathLst>
              <a:path w="1114396" h="911019">
                <a:moveTo>
                  <a:pt x="0" y="0"/>
                </a:moveTo>
                <a:lnTo>
                  <a:pt x="1114396" y="0"/>
                </a:lnTo>
                <a:lnTo>
                  <a:pt x="1114396" y="911019"/>
                </a:lnTo>
                <a:lnTo>
                  <a:pt x="0" y="91101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1204394" y="7521397"/>
            <a:ext cx="6688171" cy="2625422"/>
          </a:xfrm>
          <a:custGeom>
            <a:avLst/>
            <a:gdLst/>
            <a:ahLst/>
            <a:cxnLst/>
            <a:rect l="l" t="t" r="r" b="b"/>
            <a:pathLst>
              <a:path w="6688171" h="2625422">
                <a:moveTo>
                  <a:pt x="0" y="0"/>
                </a:moveTo>
                <a:lnTo>
                  <a:pt x="6688171" y="0"/>
                </a:lnTo>
                <a:lnTo>
                  <a:pt x="6688171" y="2625421"/>
                </a:lnTo>
                <a:lnTo>
                  <a:pt x="0" y="2625421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t="-46999" b="-22725"/>
            </a:stretch>
          </a:blipFill>
        </p:spPr>
      </p:sp>
      <p:grpSp>
        <p:nvGrpSpPr>
          <p:cNvPr id="31" name="Group 31"/>
          <p:cNvGrpSpPr/>
          <p:nvPr/>
        </p:nvGrpSpPr>
        <p:grpSpPr>
          <a:xfrm>
            <a:off x="-3320622" y="8534543"/>
            <a:ext cx="7857441" cy="3210272"/>
            <a:chOff x="0" y="0"/>
            <a:chExt cx="1740728" cy="7112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740728" cy="711200"/>
            </a:xfrm>
            <a:custGeom>
              <a:avLst/>
              <a:gdLst/>
              <a:ahLst/>
              <a:cxnLst/>
              <a:rect l="l" t="t" r="r" b="b"/>
              <a:pathLst>
                <a:path w="1740728" h="711200">
                  <a:moveTo>
                    <a:pt x="870364" y="0"/>
                  </a:moveTo>
                  <a:lnTo>
                    <a:pt x="1740728" y="711200"/>
                  </a:lnTo>
                  <a:lnTo>
                    <a:pt x="0" y="711200"/>
                  </a:lnTo>
                  <a:lnTo>
                    <a:pt x="8703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271989" y="273050"/>
              <a:ext cx="1196751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8476283" y="1102939"/>
            <a:ext cx="9406884" cy="2495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3"/>
              </a:lnSpc>
            </a:pPr>
            <a:r>
              <a:rPr lang="en-US" sz="2735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Center for Physical Culture and Sports Rehabilitation is already functioning on the basis of the Municipal sports club «Dnipro», </a:t>
            </a:r>
            <a:r>
              <a:rPr lang="en-US" sz="273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where war veterans are engaged in adaptive sports:</a:t>
            </a:r>
          </a:p>
          <a:p>
            <a:pPr algn="l">
              <a:lnSpc>
                <a:spcPts val="3283"/>
              </a:lnSpc>
            </a:pPr>
            <a:endParaRPr lang="en-US" sz="273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0722648" y="3820574"/>
            <a:ext cx="3431324" cy="38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sz="2411" b="1" spc="72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athletics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722648" y="5371168"/>
            <a:ext cx="3431324" cy="38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sz="2411" b="1" spc="72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table tennis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722648" y="7080748"/>
            <a:ext cx="3431324" cy="38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sz="2411" b="1" spc="72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archery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722648" y="8676594"/>
            <a:ext cx="3431324" cy="38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sz="2411" b="1" spc="72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powerlifting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-3453972" y="7984010"/>
            <a:ext cx="7857441" cy="3210272"/>
            <a:chOff x="0" y="0"/>
            <a:chExt cx="1740728" cy="7112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740728" cy="711200"/>
            </a:xfrm>
            <a:custGeom>
              <a:avLst/>
              <a:gdLst/>
              <a:ahLst/>
              <a:cxnLst/>
              <a:rect l="l" t="t" r="r" b="b"/>
              <a:pathLst>
                <a:path w="1740728" h="711200">
                  <a:moveTo>
                    <a:pt x="870364" y="0"/>
                  </a:moveTo>
                  <a:lnTo>
                    <a:pt x="1740728" y="711200"/>
                  </a:lnTo>
                  <a:lnTo>
                    <a:pt x="0" y="711200"/>
                  </a:lnTo>
                  <a:lnTo>
                    <a:pt x="870364" y="0"/>
                  </a:lnTo>
                  <a:close/>
                </a:path>
              </a:pathLst>
            </a:custGeom>
            <a:solidFill>
              <a:srgbClr val="FFFFFF">
                <a:alpha val="42745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271989" y="273050"/>
              <a:ext cx="1196751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2" name="Freeform 42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889022" y="-144887"/>
            <a:ext cx="23461865" cy="10821163"/>
            <a:chOff x="0" y="0"/>
            <a:chExt cx="6651829" cy="306798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51829" cy="3067980"/>
            </a:xfrm>
            <a:custGeom>
              <a:avLst/>
              <a:gdLst/>
              <a:ahLst/>
              <a:cxnLst/>
              <a:rect l="l" t="t" r="r" b="b"/>
              <a:pathLst>
                <a:path w="6651829" h="3067980">
                  <a:moveTo>
                    <a:pt x="0" y="0"/>
                  </a:moveTo>
                  <a:lnTo>
                    <a:pt x="6651829" y="0"/>
                  </a:lnTo>
                  <a:lnTo>
                    <a:pt x="6651829" y="3067980"/>
                  </a:lnTo>
                  <a:lnTo>
                    <a:pt x="0" y="3067980"/>
                  </a:lnTo>
                  <a:close/>
                </a:path>
              </a:pathLst>
            </a:custGeom>
            <a:solidFill>
              <a:srgbClr val="FFFFFF">
                <a:alpha val="9372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6651829" cy="3153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153972" y="7274123"/>
            <a:ext cx="6778625" cy="3210272"/>
            <a:chOff x="0" y="0"/>
            <a:chExt cx="1501729" cy="7112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375047" y="2340072"/>
            <a:ext cx="5790013" cy="7381215"/>
            <a:chOff x="0" y="0"/>
            <a:chExt cx="7720017" cy="9841620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/>
            <a:srcRect t="38996" b="4345"/>
            <a:stretch>
              <a:fillRect/>
            </a:stretch>
          </p:blipFill>
          <p:spPr>
            <a:xfrm>
              <a:off x="0" y="0"/>
              <a:ext cx="7720017" cy="328054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7"/>
            <a:srcRect t="20643" b="20643"/>
            <a:stretch>
              <a:fillRect/>
            </a:stretch>
          </p:blipFill>
          <p:spPr>
            <a:xfrm>
              <a:off x="0" y="3280540"/>
              <a:ext cx="7720017" cy="328054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8"/>
            <a:srcRect t="18109" b="18109"/>
            <a:stretch>
              <a:fillRect/>
            </a:stretch>
          </p:blipFill>
          <p:spPr>
            <a:xfrm>
              <a:off x="0" y="6561080"/>
              <a:ext cx="7720017" cy="3280540"/>
            </a:xfrm>
            <a:prstGeom prst="rect">
              <a:avLst/>
            </a:prstGeom>
          </p:spPr>
        </p:pic>
      </p:grpSp>
      <p:grpSp>
        <p:nvGrpSpPr>
          <p:cNvPr id="18" name="Group 18"/>
          <p:cNvGrpSpPr/>
          <p:nvPr/>
        </p:nvGrpSpPr>
        <p:grpSpPr>
          <a:xfrm>
            <a:off x="14290991" y="7241716"/>
            <a:ext cx="6778625" cy="3210272"/>
            <a:chOff x="0" y="0"/>
            <a:chExt cx="1501729" cy="7112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26" name="Group 26"/>
          <p:cNvGrpSpPr/>
          <p:nvPr/>
        </p:nvGrpSpPr>
        <p:grpSpPr>
          <a:xfrm>
            <a:off x="10275785" y="2338685"/>
            <a:ext cx="5790013" cy="7381215"/>
            <a:chOff x="0" y="0"/>
            <a:chExt cx="7720017" cy="9841620"/>
          </a:xfrm>
        </p:grpSpPr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9"/>
            <a:srcRect t="29736" b="6482"/>
            <a:stretch>
              <a:fillRect/>
            </a:stretch>
          </p:blipFill>
          <p:spPr>
            <a:xfrm>
              <a:off x="0" y="0"/>
              <a:ext cx="7720017" cy="3280540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10"/>
            <a:srcRect t="33157" b="10183"/>
            <a:stretch>
              <a:fillRect/>
            </a:stretch>
          </p:blipFill>
          <p:spPr>
            <a:xfrm>
              <a:off x="0" y="3280540"/>
              <a:ext cx="7720017" cy="3280540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11"/>
            <a:srcRect t="12227" b="12227"/>
            <a:stretch>
              <a:fillRect/>
            </a:stretch>
          </p:blipFill>
          <p:spPr>
            <a:xfrm>
              <a:off x="0" y="6561080"/>
              <a:ext cx="7720017" cy="3280540"/>
            </a:xfrm>
            <a:prstGeom prst="rect">
              <a:avLst/>
            </a:prstGeom>
          </p:spPr>
        </p:pic>
      </p:grpSp>
      <p:sp>
        <p:nvSpPr>
          <p:cNvPr id="30" name="Freeform 30"/>
          <p:cNvSpPr/>
          <p:nvPr/>
        </p:nvSpPr>
        <p:spPr>
          <a:xfrm>
            <a:off x="10724691" y="1452019"/>
            <a:ext cx="593482" cy="696166"/>
          </a:xfrm>
          <a:custGeom>
            <a:avLst/>
            <a:gdLst/>
            <a:ahLst/>
            <a:cxnLst/>
            <a:rect l="l" t="t" r="r" b="b"/>
            <a:pathLst>
              <a:path w="593482" h="696166">
                <a:moveTo>
                  <a:pt x="0" y="0"/>
                </a:moveTo>
                <a:lnTo>
                  <a:pt x="593481" y="0"/>
                </a:lnTo>
                <a:lnTo>
                  <a:pt x="593481" y="696166"/>
                </a:lnTo>
                <a:lnTo>
                  <a:pt x="0" y="69616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1878122" y="1358420"/>
            <a:ext cx="957221" cy="752102"/>
          </a:xfrm>
          <a:custGeom>
            <a:avLst/>
            <a:gdLst/>
            <a:ahLst/>
            <a:cxnLst/>
            <a:rect l="l" t="t" r="r" b="b"/>
            <a:pathLst>
              <a:path w="957221" h="752102">
                <a:moveTo>
                  <a:pt x="0" y="0"/>
                </a:moveTo>
                <a:lnTo>
                  <a:pt x="957221" y="0"/>
                </a:lnTo>
                <a:lnTo>
                  <a:pt x="957221" y="752102"/>
                </a:lnTo>
                <a:lnTo>
                  <a:pt x="0" y="75210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2835343" y="646256"/>
            <a:ext cx="13077483" cy="481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92"/>
              </a:lnSpc>
            </a:pPr>
            <a:r>
              <a:rPr lang="en-US" sz="3077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Team sports are also actively developing in the Center: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3138434" y="1566739"/>
            <a:ext cx="5654374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7"/>
              </a:lnSpc>
            </a:pPr>
            <a:r>
              <a:rPr lang="en-US" sz="2814" b="1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AMP football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1591597" y="1662847"/>
            <a:ext cx="400498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7"/>
              </a:lnSpc>
            </a:pPr>
            <a:r>
              <a:rPr lang="en-US" sz="2814" b="1" spc="8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sitting volleyball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-3320622" y="8534543"/>
            <a:ext cx="7857441" cy="3210272"/>
            <a:chOff x="0" y="0"/>
            <a:chExt cx="1740728" cy="7112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740728" cy="711200"/>
            </a:xfrm>
            <a:custGeom>
              <a:avLst/>
              <a:gdLst/>
              <a:ahLst/>
              <a:cxnLst/>
              <a:rect l="l" t="t" r="r" b="b"/>
              <a:pathLst>
                <a:path w="1740728" h="711200">
                  <a:moveTo>
                    <a:pt x="870364" y="0"/>
                  </a:moveTo>
                  <a:lnTo>
                    <a:pt x="1740728" y="711200"/>
                  </a:lnTo>
                  <a:lnTo>
                    <a:pt x="0" y="711200"/>
                  </a:lnTo>
                  <a:lnTo>
                    <a:pt x="8703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271989" y="273050"/>
              <a:ext cx="1196751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-3453972" y="7984010"/>
            <a:ext cx="7857441" cy="3210272"/>
            <a:chOff x="0" y="0"/>
            <a:chExt cx="1740728" cy="7112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740728" cy="711200"/>
            </a:xfrm>
            <a:custGeom>
              <a:avLst/>
              <a:gdLst/>
              <a:ahLst/>
              <a:cxnLst/>
              <a:rect l="l" t="t" r="r" b="b"/>
              <a:pathLst>
                <a:path w="1740728" h="711200">
                  <a:moveTo>
                    <a:pt x="870364" y="0"/>
                  </a:moveTo>
                  <a:lnTo>
                    <a:pt x="1740728" y="711200"/>
                  </a:lnTo>
                  <a:lnTo>
                    <a:pt x="0" y="711200"/>
                  </a:lnTo>
                  <a:lnTo>
                    <a:pt x="870364" y="0"/>
                  </a:lnTo>
                  <a:close/>
                </a:path>
              </a:pathLst>
            </a:custGeom>
            <a:solidFill>
              <a:srgbClr val="FFFFFF">
                <a:alpha val="42745"/>
              </a:srgbClr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271989" y="273050"/>
              <a:ext cx="1196751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1" name="Freeform 41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930" b="-873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-86179"/>
            <a:ext cx="18288000" cy="10906625"/>
          </a:xfrm>
          <a:custGeom>
            <a:avLst/>
            <a:gdLst/>
            <a:ahLst/>
            <a:cxnLst/>
            <a:rect l="l" t="t" r="r" b="b"/>
            <a:pathLst>
              <a:path w="18288000" h="10906625">
                <a:moveTo>
                  <a:pt x="0" y="0"/>
                </a:moveTo>
                <a:lnTo>
                  <a:pt x="18288000" y="0"/>
                </a:lnTo>
                <a:lnTo>
                  <a:pt x="18288000" y="10906624"/>
                </a:lnTo>
                <a:lnTo>
                  <a:pt x="0" y="109066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41" r="-1223" b="-14011"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199679" y="6058385"/>
            <a:ext cx="10406961" cy="3639104"/>
          </a:xfrm>
          <a:prstGeom prst="rect">
            <a:avLst/>
          </a:prstGeom>
          <a:solidFill>
            <a:srgbClr val="2B6592"/>
          </a:solidFill>
        </p:spPr>
      </p:sp>
      <p:sp>
        <p:nvSpPr>
          <p:cNvPr id="5" name="AutoShape 5"/>
          <p:cNvSpPr/>
          <p:nvPr/>
        </p:nvSpPr>
        <p:spPr>
          <a:xfrm>
            <a:off x="12707399" y="7623710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AutoShape 6"/>
          <p:cNvSpPr/>
          <p:nvPr/>
        </p:nvSpPr>
        <p:spPr>
          <a:xfrm>
            <a:off x="1693670" y="7667238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7" name="Freeform 7"/>
          <p:cNvSpPr/>
          <p:nvPr/>
        </p:nvSpPr>
        <p:spPr>
          <a:xfrm>
            <a:off x="-1055943" y="6147278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936214" y="8114948"/>
            <a:ext cx="857514" cy="1143352"/>
          </a:xfrm>
          <a:custGeom>
            <a:avLst/>
            <a:gdLst/>
            <a:ahLst/>
            <a:cxnLst/>
            <a:rect l="l" t="t" r="r" b="b"/>
            <a:pathLst>
              <a:path w="857514" h="1143352">
                <a:moveTo>
                  <a:pt x="0" y="0"/>
                </a:moveTo>
                <a:lnTo>
                  <a:pt x="857514" y="0"/>
                </a:lnTo>
                <a:lnTo>
                  <a:pt x="857514" y="1143352"/>
                </a:lnTo>
                <a:lnTo>
                  <a:pt x="0" y="11433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185912" y="8274965"/>
            <a:ext cx="8118038" cy="88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863" b="1" spc="85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complex rehabilitation for veterans and their family member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21856" y="6397255"/>
            <a:ext cx="9362606" cy="876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 sports and rehabilitation complex «DNIPRO» with the swimming pool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445367" y="7486039"/>
            <a:ext cx="5940968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will provide the opportunity:</a:t>
            </a:r>
          </a:p>
        </p:txBody>
      </p:sp>
      <p:sp>
        <p:nvSpPr>
          <p:cNvPr id="12" name="Freeform 12"/>
          <p:cNvSpPr/>
          <p:nvPr/>
        </p:nvSpPr>
        <p:spPr>
          <a:xfrm rot="-8100000">
            <a:off x="-945772" y="-1371380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8100000" flipH="1">
            <a:off x="15225529" y="-1337097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1" y="0"/>
                </a:moveTo>
                <a:lnTo>
                  <a:pt x="0" y="0"/>
                </a:lnTo>
                <a:lnTo>
                  <a:pt x="0" y="3874224"/>
                </a:lnTo>
                <a:lnTo>
                  <a:pt x="3911711" y="3874224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3993711" y="6058385"/>
            <a:ext cx="10406961" cy="3514142"/>
          </a:xfrm>
          <a:prstGeom prst="rect">
            <a:avLst/>
          </a:prstGeom>
          <a:solidFill>
            <a:srgbClr val="2B6592"/>
          </a:solidFill>
        </p:spPr>
      </p:sp>
      <p:sp>
        <p:nvSpPr>
          <p:cNvPr id="4" name="AutoShape 4"/>
          <p:cNvSpPr/>
          <p:nvPr/>
        </p:nvSpPr>
        <p:spPr>
          <a:xfrm>
            <a:off x="12736418" y="7649077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5" name="AutoShape 5"/>
          <p:cNvSpPr/>
          <p:nvPr/>
        </p:nvSpPr>
        <p:spPr>
          <a:xfrm>
            <a:off x="1533177" y="7649077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Freeform 6"/>
          <p:cNvSpPr/>
          <p:nvPr/>
        </p:nvSpPr>
        <p:spPr>
          <a:xfrm>
            <a:off x="-1429886" y="6161746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8100000">
            <a:off x="-945772" y="-1371380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8100000" flipH="1">
            <a:off x="15239863" y="-1322763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1" y="0"/>
                </a:moveTo>
                <a:lnTo>
                  <a:pt x="0" y="0"/>
                </a:lnTo>
                <a:lnTo>
                  <a:pt x="0" y="3874224"/>
                </a:lnTo>
                <a:lnTo>
                  <a:pt x="3911711" y="3874224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4431319" y="7972570"/>
            <a:ext cx="1250024" cy="1247420"/>
          </a:xfrm>
          <a:custGeom>
            <a:avLst/>
            <a:gdLst/>
            <a:ahLst/>
            <a:cxnLst/>
            <a:rect l="l" t="t" r="r" b="b"/>
            <a:pathLst>
              <a:path w="1250024" h="1247420">
                <a:moveTo>
                  <a:pt x="0" y="0"/>
                </a:moveTo>
                <a:lnTo>
                  <a:pt x="1250024" y="0"/>
                </a:lnTo>
                <a:lnTo>
                  <a:pt x="1250024" y="1247419"/>
                </a:lnTo>
                <a:lnTo>
                  <a:pt x="0" y="124741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6164070" y="8143264"/>
            <a:ext cx="7507174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5"/>
              </a:lnSpc>
            </a:pPr>
            <a:r>
              <a:rPr lang="en-US" sz="2912" b="1" spc="87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adaptational kinds of sport for people with disabilities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675214" y="6417076"/>
            <a:ext cx="9362606" cy="876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 sports and rehabilitation complex «DNIPRO» with the swimming pool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445367" y="7486039"/>
            <a:ext cx="5940968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will provide the opportunity:</a:t>
            </a:r>
          </a:p>
        </p:txBody>
      </p:sp>
      <p:sp>
        <p:nvSpPr>
          <p:cNvPr id="18" name="Freeform 18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555" b="-4555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3993711" y="6058385"/>
            <a:ext cx="10406961" cy="3514142"/>
          </a:xfrm>
          <a:prstGeom prst="rect">
            <a:avLst/>
          </a:prstGeom>
          <a:solidFill>
            <a:srgbClr val="2B6592"/>
          </a:solidFill>
        </p:spPr>
      </p:sp>
      <p:sp>
        <p:nvSpPr>
          <p:cNvPr id="4" name="AutoShape 4"/>
          <p:cNvSpPr/>
          <p:nvPr/>
        </p:nvSpPr>
        <p:spPr>
          <a:xfrm>
            <a:off x="12677750" y="7663586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5" name="AutoShape 5"/>
          <p:cNvSpPr/>
          <p:nvPr/>
        </p:nvSpPr>
        <p:spPr>
          <a:xfrm>
            <a:off x="1346803" y="7681902"/>
            <a:ext cx="4430633" cy="6168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Freeform 6"/>
          <p:cNvSpPr/>
          <p:nvPr/>
        </p:nvSpPr>
        <p:spPr>
          <a:xfrm>
            <a:off x="-1055943" y="6147278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-3389312" y="7274123"/>
            <a:ext cx="6778625" cy="3210272"/>
            <a:chOff x="0" y="0"/>
            <a:chExt cx="1501729" cy="7112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197551" y="8183404"/>
            <a:ext cx="7536305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6"/>
              </a:lnSpc>
            </a:pPr>
            <a:r>
              <a:rPr lang="en-US" sz="2763" b="1" spc="82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involvement of children from the region into the sport activities</a:t>
            </a:r>
          </a:p>
        </p:txBody>
      </p:sp>
      <p:sp>
        <p:nvSpPr>
          <p:cNvPr id="11" name="Freeform 11"/>
          <p:cNvSpPr/>
          <p:nvPr/>
        </p:nvSpPr>
        <p:spPr>
          <a:xfrm rot="-8100000">
            <a:off x="-945772" y="-1371380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8100000" flipH="1">
            <a:off x="15225529" y="-1322763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1" y="0"/>
                </a:moveTo>
                <a:lnTo>
                  <a:pt x="0" y="0"/>
                </a:lnTo>
                <a:lnTo>
                  <a:pt x="0" y="3874224"/>
                </a:lnTo>
                <a:lnTo>
                  <a:pt x="3911711" y="3874224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4464803" y="8131549"/>
            <a:ext cx="1472234" cy="909104"/>
          </a:xfrm>
          <a:custGeom>
            <a:avLst/>
            <a:gdLst/>
            <a:ahLst/>
            <a:cxnLst/>
            <a:rect l="l" t="t" r="r" b="b"/>
            <a:pathLst>
              <a:path w="1472234" h="909104">
                <a:moveTo>
                  <a:pt x="0" y="0"/>
                </a:moveTo>
                <a:lnTo>
                  <a:pt x="1472234" y="0"/>
                </a:lnTo>
                <a:lnTo>
                  <a:pt x="1472234" y="909105"/>
                </a:lnTo>
                <a:lnTo>
                  <a:pt x="0" y="9091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4675214" y="6417076"/>
            <a:ext cx="9362606" cy="876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 sports and rehabilitation complex «DNIPRO» with the swimming pool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287079" y="7469859"/>
            <a:ext cx="5940968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841" spc="8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will provide the opportunity: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6095582" y="9038614"/>
            <a:ext cx="1787585" cy="998813"/>
          </a:xfrm>
          <a:custGeom>
            <a:avLst/>
            <a:gdLst/>
            <a:ahLst/>
            <a:cxnLst/>
            <a:rect l="l" t="t" r="r" b="b"/>
            <a:pathLst>
              <a:path w="1787585" h="998813">
                <a:moveTo>
                  <a:pt x="0" y="0"/>
                </a:moveTo>
                <a:lnTo>
                  <a:pt x="1787585" y="0"/>
                </a:lnTo>
                <a:lnTo>
                  <a:pt x="1787585" y="998813"/>
                </a:lnTo>
                <a:lnTo>
                  <a:pt x="0" y="9988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509544" y="8652057"/>
            <a:ext cx="1146967" cy="1336209"/>
          </a:xfrm>
          <a:custGeom>
            <a:avLst/>
            <a:gdLst/>
            <a:ahLst/>
            <a:cxnLst/>
            <a:rect l="l" t="t" r="r" b="b"/>
            <a:pathLst>
              <a:path w="1146967" h="1336209">
                <a:moveTo>
                  <a:pt x="0" y="0"/>
                </a:moveTo>
                <a:lnTo>
                  <a:pt x="1146967" y="0"/>
                </a:lnTo>
                <a:lnTo>
                  <a:pt x="1146967" y="1336209"/>
                </a:lnTo>
                <a:lnTo>
                  <a:pt x="0" y="133620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8851" r="-191602" b="-48017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436</Words>
  <Application>Microsoft Office PowerPoint</Application>
  <PresentationFormat>Довільний</PresentationFormat>
  <Paragraphs>73</Paragraphs>
  <Slides>15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15</vt:i4>
      </vt:variant>
    </vt:vector>
  </HeadingPairs>
  <TitlesOfParts>
    <vt:vector size="20" baseType="lpstr">
      <vt:lpstr>Helios Extended Bold</vt:lpstr>
      <vt:lpstr>Helios Extended</vt:lpstr>
      <vt:lpstr>Calibri</vt:lpstr>
      <vt:lpstr>Arial</vt:lpstr>
      <vt:lpstr>Office Theme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Реабілітаційно-спортивний комплекс “ДНІПРО”        </dc:title>
  <cp:lastModifiedBy>Sisan Mession</cp:lastModifiedBy>
  <cp:revision>2</cp:revision>
  <dcterms:created xsi:type="dcterms:W3CDTF">2006-08-16T00:00:00Z</dcterms:created>
  <dcterms:modified xsi:type="dcterms:W3CDTF">2024-11-11T07:18:16Z</dcterms:modified>
  <dc:identifier>DAGS5H9I8V8</dc:identifier>
</cp:coreProperties>
</file>

<file path=docProps/thumbnail.jpeg>
</file>